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5447" r:id="rId4"/>
  </p:sldMasterIdLst>
  <p:notesMasterIdLst>
    <p:notesMasterId r:id="rId70"/>
  </p:notesMasterIdLst>
  <p:handoutMasterIdLst>
    <p:handoutMasterId r:id="rId71"/>
  </p:handoutMasterIdLst>
  <p:sldIdLst>
    <p:sldId id="2147479591" r:id="rId5"/>
    <p:sldId id="1690" r:id="rId6"/>
    <p:sldId id="2147479609" r:id="rId7"/>
    <p:sldId id="2147479627" r:id="rId8"/>
    <p:sldId id="2147479641" r:id="rId9"/>
    <p:sldId id="2147479642" r:id="rId10"/>
    <p:sldId id="2147479629" r:id="rId11"/>
    <p:sldId id="2147479630" r:id="rId12"/>
    <p:sldId id="2147479648" r:id="rId13"/>
    <p:sldId id="2147479647" r:id="rId14"/>
    <p:sldId id="2147479646" r:id="rId15"/>
    <p:sldId id="2147479643" r:id="rId16"/>
    <p:sldId id="2147479645" r:id="rId17"/>
    <p:sldId id="2147479644" r:id="rId18"/>
    <p:sldId id="2147479625" r:id="rId19"/>
    <p:sldId id="2147479626" r:id="rId20"/>
    <p:sldId id="2147479631" r:id="rId21"/>
    <p:sldId id="2147479632" r:id="rId22"/>
    <p:sldId id="2147479652" r:id="rId23"/>
    <p:sldId id="2147479651" r:id="rId24"/>
    <p:sldId id="2147479650" r:id="rId25"/>
    <p:sldId id="2147479649" r:id="rId26"/>
    <p:sldId id="2147479624" r:id="rId27"/>
    <p:sldId id="2147479633" r:id="rId28"/>
    <p:sldId id="2147479634" r:id="rId29"/>
    <p:sldId id="2147479653" r:id="rId30"/>
    <p:sldId id="2147479671" r:id="rId31"/>
    <p:sldId id="2147479670" r:id="rId32"/>
    <p:sldId id="2147479669" r:id="rId33"/>
    <p:sldId id="2147479668" r:id="rId34"/>
    <p:sldId id="2147479667" r:id="rId35"/>
    <p:sldId id="2147479666" r:id="rId36"/>
    <p:sldId id="2147479665" r:id="rId37"/>
    <p:sldId id="2147479664" r:id="rId38"/>
    <p:sldId id="2147479663" r:id="rId39"/>
    <p:sldId id="2147479662" r:id="rId40"/>
    <p:sldId id="2147479661" r:id="rId41"/>
    <p:sldId id="2147479660" r:id="rId42"/>
    <p:sldId id="2147479659" r:id="rId43"/>
    <p:sldId id="2147479658" r:id="rId44"/>
    <p:sldId id="2147479657" r:id="rId45"/>
    <p:sldId id="2147479656" r:id="rId46"/>
    <p:sldId id="2147479655" r:id="rId47"/>
    <p:sldId id="2147479621" r:id="rId48"/>
    <p:sldId id="2147479622" r:id="rId49"/>
    <p:sldId id="2147479635" r:id="rId50"/>
    <p:sldId id="2147479636" r:id="rId51"/>
    <p:sldId id="2147479619" r:id="rId52"/>
    <p:sldId id="2147479620" r:id="rId53"/>
    <p:sldId id="2147479637" r:id="rId54"/>
    <p:sldId id="2147479638" r:id="rId55"/>
    <p:sldId id="2147479618" r:id="rId56"/>
    <p:sldId id="2147479603" r:id="rId57"/>
    <p:sldId id="2147479639" r:id="rId58"/>
    <p:sldId id="2147479673" r:id="rId59"/>
    <p:sldId id="2147479674" r:id="rId60"/>
    <p:sldId id="2147479675" r:id="rId61"/>
    <p:sldId id="2147479672" r:id="rId62"/>
    <p:sldId id="2147479615" r:id="rId63"/>
    <p:sldId id="2147479640" r:id="rId64"/>
    <p:sldId id="2147479605" r:id="rId65"/>
    <p:sldId id="2147479628" r:id="rId66"/>
    <p:sldId id="1681" r:id="rId67"/>
    <p:sldId id="2147479676" r:id="rId68"/>
    <p:sldId id="2147479595" r:id="rId69"/>
  </p:sldIdLst>
  <p:sldSz cx="12192000" cy="6858000"/>
  <p:notesSz cx="6858000" cy="9144000"/>
  <p:embeddedFontLst>
    <p:embeddedFont>
      <p:font typeface="Bembo" panose="02020502050201020203" pitchFamily="18" charset="0"/>
      <p:regular r:id="rId72"/>
      <p:boldItalic r:id="rId73"/>
    </p:embeddedFont>
    <p:embeddedFont>
      <p:font typeface="Segoe Sans Text" pitchFamily="2" charset="0"/>
      <p:regular r:id="rId74"/>
      <p:bold r:id="rId75"/>
    </p:embeddedFont>
    <p:embeddedFont>
      <p:font typeface="Segoe UI" panose="020B0502040204020203" pitchFamily="34" charset="0"/>
      <p:regular r:id="rId76"/>
      <p:bold r:id="rId77"/>
      <p:italic r:id="rId78"/>
      <p:boldItalic r:id="rId79"/>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F897852C-99B0-4BD8-9070-0B39F14718B4}">
          <p14:sldIdLst>
            <p14:sldId id="2147479591"/>
            <p14:sldId id="1690"/>
          </p14:sldIdLst>
        </p14:section>
        <p14:section name="Summary section" id="{6BEBC51B-B88B-4AE4-8478-0F95EE84F165}">
          <p14:sldIdLst>
            <p14:sldId id="2147479609"/>
          </p14:sldIdLst>
        </p14:section>
        <p14:section name="Learning objective 1: Software load balancer overview" id="{BE9B03C9-78FD-4BBE-8B66-B87FCBBD6F19}">
          <p14:sldIdLst>
            <p14:sldId id="2147479627"/>
            <p14:sldId id="2147479641"/>
            <p14:sldId id="2147479642"/>
          </p14:sldIdLst>
        </p14:section>
        <p14:section name="Learning objective 2: Software load balancer architecture" id="{E32FC9FB-BBA8-4BAF-9587-470033C1A5EE}">
          <p14:sldIdLst>
            <p14:sldId id="2147479629"/>
            <p14:sldId id="2147479630"/>
            <p14:sldId id="2147479648"/>
            <p14:sldId id="2147479647"/>
            <p14:sldId id="2147479646"/>
            <p14:sldId id="2147479643"/>
            <p14:sldId id="2147479645"/>
            <p14:sldId id="2147479644"/>
            <p14:sldId id="2147479625"/>
            <p14:sldId id="2147479626"/>
          </p14:sldIdLst>
        </p14:section>
        <p14:section name="Learning objective 3: Common elements" id="{86F47922-FE04-4CBC-AB92-741D4D7A1B7D}">
          <p14:sldIdLst>
            <p14:sldId id="2147479631"/>
            <p14:sldId id="2147479632"/>
            <p14:sldId id="2147479652"/>
            <p14:sldId id="2147479651"/>
            <p14:sldId id="2147479650"/>
            <p14:sldId id="2147479649"/>
            <p14:sldId id="2147479624"/>
          </p14:sldIdLst>
        </p14:section>
        <p14:section name="Learning objective 4: About load balancers" id="{929B5100-E61C-4979-908B-50EC623FB088}">
          <p14:sldIdLst>
            <p14:sldId id="2147479633"/>
            <p14:sldId id="2147479634"/>
            <p14:sldId id="2147479653"/>
            <p14:sldId id="2147479671"/>
            <p14:sldId id="2147479670"/>
            <p14:sldId id="2147479669"/>
            <p14:sldId id="2147479668"/>
            <p14:sldId id="2147479667"/>
            <p14:sldId id="2147479666"/>
            <p14:sldId id="2147479665"/>
            <p14:sldId id="2147479664"/>
            <p14:sldId id="2147479663"/>
            <p14:sldId id="2147479662"/>
            <p14:sldId id="2147479661"/>
            <p14:sldId id="2147479660"/>
            <p14:sldId id="2147479659"/>
            <p14:sldId id="2147479658"/>
            <p14:sldId id="2147479657"/>
            <p14:sldId id="2147479656"/>
            <p14:sldId id="2147479655"/>
            <p14:sldId id="2147479621"/>
            <p14:sldId id="2147479622"/>
          </p14:sldIdLst>
        </p14:section>
        <p14:section name="Learning objective 5: L3 forwarding" id="{734CDDC3-D286-4308-B97B-B1BAC0BD7E8A}">
          <p14:sldIdLst>
            <p14:sldId id="2147479635"/>
            <p14:sldId id="2147479636"/>
            <p14:sldId id="2147479619"/>
            <p14:sldId id="2147479620"/>
          </p14:sldIdLst>
        </p14:section>
        <p14:section name="Learning objective 6: Outbound NAT" id="{9D88C3D3-4B55-4F4B-94DD-3F225A31D4B9}">
          <p14:sldIdLst>
            <p14:sldId id="2147479637"/>
            <p14:sldId id="2147479638"/>
            <p14:sldId id="2147479618"/>
          </p14:sldIdLst>
        </p14:section>
        <p14:section name="Learning objective 7: Component tracing" id="{7D2C00D6-82BB-41A5-80EC-43435F45BECB}">
          <p14:sldIdLst>
            <p14:sldId id="2147479603"/>
            <p14:sldId id="2147479639"/>
            <p14:sldId id="2147479673"/>
            <p14:sldId id="2147479674"/>
            <p14:sldId id="2147479675"/>
            <p14:sldId id="2147479672"/>
            <p14:sldId id="2147479615"/>
            <p14:sldId id="2147479640"/>
          </p14:sldIdLst>
        </p14:section>
        <p14:section name="Appendix" id="{F45E9426-DEBC-4841-BA04-7CA960C2365C}">
          <p14:sldIdLst>
            <p14:sldId id="2147479605"/>
            <p14:sldId id="2147479628"/>
            <p14:sldId id="1681"/>
            <p14:sldId id="2147479676"/>
            <p14:sldId id="214747959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AFA61D8-796F-555E-A395-B33F90AAF99E}" name="Monica Lueder" initials="ML" userId="S::monical@microsoft.com::75969e72-ba9c-4e32-a4ac-c8f3aeff9ba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364C"/>
    <a:srgbClr val="C03BC4"/>
    <a:srgbClr val="E8E6DF"/>
    <a:srgbClr val="F4F3F5"/>
    <a:srgbClr val="0078D4"/>
    <a:srgbClr val="F0F0F0"/>
    <a:srgbClr val="8C8279"/>
    <a:srgbClr val="FFB900"/>
    <a:srgbClr val="091F2C"/>
    <a:srgbClr val="2A44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8E95ED-156B-37F1-23C8-D4B3E76CBD9F}" v="13" dt="2024-06-03T15:20:07.1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494" autoAdjust="0"/>
  </p:normalViewPr>
  <p:slideViewPr>
    <p:cSldViewPr snapToGrid="0">
      <p:cViewPr varScale="1">
        <p:scale>
          <a:sx n="75" d="100"/>
          <a:sy n="75" d="100"/>
        </p:scale>
        <p:origin x="708" y="42"/>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font" Target="fonts/font6.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fntdata"/><Relationship Id="rId80" Type="http://schemas.openxmlformats.org/officeDocument/2006/relationships/commentAuthors" Target="commentAuthors.xml"/><Relationship Id="rId85"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75" Type="http://schemas.openxmlformats.org/officeDocument/2006/relationships/font" Target="fonts/font4.fntdata"/><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presProps" Target="presProps.xml"/><Relationship Id="rId86"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5.fntdata"/><Relationship Id="rId7" Type="http://schemas.openxmlformats.org/officeDocument/2006/relationships/slide" Target="slides/slide3.xml"/><Relationship Id="rId71"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microsoft.com/office/2018/10/relationships/authors" Target="authors.xml"/><Relationship Id="rId61" Type="http://schemas.openxmlformats.org/officeDocument/2006/relationships/slide" Target="slides/slide57.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uis Berner (AQUENT LLC)" userId="b5c6a623-1143-4eb7-94af-54365af29a43" providerId="ADAL" clId="{101CE4C2-4ED1-4676-8E2A-130CFDF0F1E5}"/>
    <pc:docChg chg="undo custSel modSld">
      <pc:chgData name="Louis Berner (AQUENT LLC)" userId="b5c6a623-1143-4eb7-94af-54365af29a43" providerId="ADAL" clId="{101CE4C2-4ED1-4676-8E2A-130CFDF0F1E5}" dt="2024-05-22T19:20:19.423" v="199" actId="108"/>
      <pc:docMkLst>
        <pc:docMk/>
      </pc:docMkLst>
      <pc:sldChg chg="modSp mod modNotes">
        <pc:chgData name="Louis Berner (AQUENT LLC)" userId="b5c6a623-1143-4eb7-94af-54365af29a43" providerId="ADAL" clId="{101CE4C2-4ED1-4676-8E2A-130CFDF0F1E5}" dt="2024-05-22T19:20:19.423" v="199" actId="108"/>
        <pc:sldMkLst>
          <pc:docMk/>
          <pc:sldMk cId="844590044" sldId="1681"/>
        </pc:sldMkLst>
        <pc:graphicFrameChg chg="modGraphic">
          <ac:chgData name="Louis Berner (AQUENT LLC)" userId="b5c6a623-1143-4eb7-94af-54365af29a43" providerId="ADAL" clId="{101CE4C2-4ED1-4676-8E2A-130CFDF0F1E5}" dt="2024-05-22T19:20:19.423" v="199" actId="108"/>
          <ac:graphicFrameMkLst>
            <pc:docMk/>
            <pc:sldMk cId="844590044" sldId="1681"/>
            <ac:graphicFrameMk id="3" creationId="{86DE25B1-B56C-227B-CB36-390329F38252}"/>
          </ac:graphicFrameMkLst>
        </pc:graphicFrameChg>
      </pc:sldChg>
      <pc:sldChg chg="modSp mod modNotes">
        <pc:chgData name="Louis Berner (AQUENT LLC)" userId="b5c6a623-1143-4eb7-94af-54365af29a43" providerId="ADAL" clId="{101CE4C2-4ED1-4676-8E2A-130CFDF0F1E5}" dt="2024-05-22T19:16:35.850" v="188" actId="20577"/>
        <pc:sldMkLst>
          <pc:docMk/>
          <pc:sldMk cId="3145601057" sldId="2147479591"/>
        </pc:sldMkLst>
        <pc:spChg chg="mod">
          <ac:chgData name="Louis Berner (AQUENT LLC)" userId="b5c6a623-1143-4eb7-94af-54365af29a43" providerId="ADAL" clId="{101CE4C2-4ED1-4676-8E2A-130CFDF0F1E5}" dt="2024-05-22T19:16:35.850" v="188" actId="20577"/>
          <ac:spMkLst>
            <pc:docMk/>
            <pc:sldMk cId="3145601057" sldId="2147479591"/>
            <ac:spMk id="2" creationId="{4CF847B4-4FFC-1F6D-57C7-20BB70F3D592}"/>
          </ac:spMkLst>
        </pc:spChg>
      </pc:sldChg>
      <pc:sldChg chg="modNotes">
        <pc:chgData name="Louis Berner (AQUENT LLC)" userId="b5c6a623-1143-4eb7-94af-54365af29a43" providerId="ADAL" clId="{101CE4C2-4ED1-4676-8E2A-130CFDF0F1E5}" dt="2024-05-22T19:02:10.909" v="134" actId="478"/>
        <pc:sldMkLst>
          <pc:docMk/>
          <pc:sldMk cId="3982715190" sldId="2147479595"/>
        </pc:sldMkLst>
      </pc:sldChg>
      <pc:sldChg chg="modNotes">
        <pc:chgData name="Louis Berner (AQUENT LLC)" userId="b5c6a623-1143-4eb7-94af-54365af29a43" providerId="ADAL" clId="{101CE4C2-4ED1-4676-8E2A-130CFDF0F1E5}" dt="2024-05-22T19:01:46.608" v="121" actId="478"/>
        <pc:sldMkLst>
          <pc:docMk/>
          <pc:sldMk cId="80170981" sldId="2147479603"/>
        </pc:sldMkLst>
      </pc:sldChg>
      <pc:sldChg chg="modNotes">
        <pc:chgData name="Louis Berner (AQUENT LLC)" userId="b5c6a623-1143-4eb7-94af-54365af29a43" providerId="ADAL" clId="{101CE4C2-4ED1-4676-8E2A-130CFDF0F1E5}" dt="2024-05-22T18:59:32.931" v="94" actId="478"/>
        <pc:sldMkLst>
          <pc:docMk/>
          <pc:sldMk cId="3219338740" sldId="2147479605"/>
        </pc:sldMkLst>
      </pc:sldChg>
      <pc:sldChg chg="modNotes">
        <pc:chgData name="Louis Berner (AQUENT LLC)" userId="b5c6a623-1143-4eb7-94af-54365af29a43" providerId="ADAL" clId="{101CE4C2-4ED1-4676-8E2A-130CFDF0F1E5}" dt="2024-05-22T18:53:22.739" v="3" actId="6549"/>
        <pc:sldMkLst>
          <pc:docMk/>
          <pc:sldMk cId="1433863237" sldId="2147479609"/>
        </pc:sldMkLst>
      </pc:sldChg>
      <pc:sldChg chg="modNotes">
        <pc:chgData name="Louis Berner (AQUENT LLC)" userId="b5c6a623-1143-4eb7-94af-54365af29a43" providerId="ADAL" clId="{101CE4C2-4ED1-4676-8E2A-130CFDF0F1E5}" dt="2024-05-22T19:02:00.209" v="129" actId="478"/>
        <pc:sldMkLst>
          <pc:docMk/>
          <pc:sldMk cId="304592974" sldId="2147479615"/>
        </pc:sldMkLst>
      </pc:sldChg>
      <pc:sldChg chg="modNotes">
        <pc:chgData name="Louis Berner (AQUENT LLC)" userId="b5c6a623-1143-4eb7-94af-54365af29a43" providerId="ADAL" clId="{101CE4C2-4ED1-4676-8E2A-130CFDF0F1E5}" dt="2024-05-22T19:01:36.109" v="117" actId="478"/>
        <pc:sldMkLst>
          <pc:docMk/>
          <pc:sldMk cId="2767022133" sldId="2147479619"/>
        </pc:sldMkLst>
      </pc:sldChg>
      <pc:sldChg chg="modNotes">
        <pc:chgData name="Louis Berner (AQUENT LLC)" userId="b5c6a623-1143-4eb7-94af-54365af29a43" providerId="ADAL" clId="{101CE4C2-4ED1-4676-8E2A-130CFDF0F1E5}" dt="2024-05-22T19:01:25.605" v="114" actId="478"/>
        <pc:sldMkLst>
          <pc:docMk/>
          <pc:sldMk cId="4275568618" sldId="2147479621"/>
        </pc:sldMkLst>
      </pc:sldChg>
      <pc:sldChg chg="modNotes">
        <pc:chgData name="Louis Berner (AQUENT LLC)" userId="b5c6a623-1143-4eb7-94af-54365af29a43" providerId="ADAL" clId="{101CE4C2-4ED1-4676-8E2A-130CFDF0F1E5}" dt="2024-05-22T18:56:02.435" v="31" actId="478"/>
        <pc:sldMkLst>
          <pc:docMk/>
          <pc:sldMk cId="3094617782" sldId="2147479625"/>
        </pc:sldMkLst>
      </pc:sldChg>
      <pc:sldChg chg="modNotes">
        <pc:chgData name="Louis Berner (AQUENT LLC)" userId="b5c6a623-1143-4eb7-94af-54365af29a43" providerId="ADAL" clId="{101CE4C2-4ED1-4676-8E2A-130CFDF0F1E5}" dt="2024-05-22T18:53:47.733" v="5" actId="478"/>
        <pc:sldMkLst>
          <pc:docMk/>
          <pc:sldMk cId="3351690012" sldId="2147479627"/>
        </pc:sldMkLst>
      </pc:sldChg>
      <pc:sldChg chg="modSp mod modNotes">
        <pc:chgData name="Louis Berner (AQUENT LLC)" userId="b5c6a623-1143-4eb7-94af-54365af29a43" providerId="ADAL" clId="{101CE4C2-4ED1-4676-8E2A-130CFDF0F1E5}" dt="2024-05-22T19:09:53.094" v="154" actId="27636"/>
        <pc:sldMkLst>
          <pc:docMk/>
          <pc:sldMk cId="2886648999" sldId="2147479628"/>
        </pc:sldMkLst>
        <pc:spChg chg="mod">
          <ac:chgData name="Louis Berner (AQUENT LLC)" userId="b5c6a623-1143-4eb7-94af-54365af29a43" providerId="ADAL" clId="{101CE4C2-4ED1-4676-8E2A-130CFDF0F1E5}" dt="2024-05-22T19:09:53.094" v="154" actId="27636"/>
          <ac:spMkLst>
            <pc:docMk/>
            <pc:sldMk cId="2886648999" sldId="2147479628"/>
            <ac:spMk id="4" creationId="{BBED0861-3E03-B9C1-3238-1CC243663A3F}"/>
          </ac:spMkLst>
        </pc:spChg>
      </pc:sldChg>
      <pc:sldChg chg="modNotes">
        <pc:chgData name="Louis Berner (AQUENT LLC)" userId="b5c6a623-1143-4eb7-94af-54365af29a43" providerId="ADAL" clId="{101CE4C2-4ED1-4676-8E2A-130CFDF0F1E5}" dt="2024-05-22T18:54:32.467" v="12" actId="478"/>
        <pc:sldMkLst>
          <pc:docMk/>
          <pc:sldMk cId="1958800999" sldId="2147479629"/>
        </pc:sldMkLst>
      </pc:sldChg>
      <pc:sldChg chg="modSp mod modNotes">
        <pc:chgData name="Louis Berner (AQUENT LLC)" userId="b5c6a623-1143-4eb7-94af-54365af29a43" providerId="ADAL" clId="{101CE4C2-4ED1-4676-8E2A-130CFDF0F1E5}" dt="2024-05-22T19:17:08.980" v="189" actId="20577"/>
        <pc:sldMkLst>
          <pc:docMk/>
          <pc:sldMk cId="1098101920" sldId="2147479630"/>
        </pc:sldMkLst>
        <pc:spChg chg="mod">
          <ac:chgData name="Louis Berner (AQUENT LLC)" userId="b5c6a623-1143-4eb7-94af-54365af29a43" providerId="ADAL" clId="{101CE4C2-4ED1-4676-8E2A-130CFDF0F1E5}" dt="2024-05-22T19:17:08.980" v="189" actId="20577"/>
          <ac:spMkLst>
            <pc:docMk/>
            <pc:sldMk cId="1098101920" sldId="2147479630"/>
            <ac:spMk id="4" creationId="{BBED0861-3E03-B9C1-3238-1CC243663A3F}"/>
          </ac:spMkLst>
        </pc:spChg>
      </pc:sldChg>
      <pc:sldChg chg="modNotes">
        <pc:chgData name="Louis Berner (AQUENT LLC)" userId="b5c6a623-1143-4eb7-94af-54365af29a43" providerId="ADAL" clId="{101CE4C2-4ED1-4676-8E2A-130CFDF0F1E5}" dt="2024-05-22T19:14:37.381" v="177" actId="108"/>
        <pc:sldMkLst>
          <pc:docMk/>
          <pc:sldMk cId="3056975409" sldId="2147479631"/>
        </pc:sldMkLst>
      </pc:sldChg>
      <pc:sldChg chg="modNotes">
        <pc:chgData name="Louis Berner (AQUENT LLC)" userId="b5c6a623-1143-4eb7-94af-54365af29a43" providerId="ADAL" clId="{101CE4C2-4ED1-4676-8E2A-130CFDF0F1E5}" dt="2024-05-22T18:56:22.416" v="35" actId="478"/>
        <pc:sldMkLst>
          <pc:docMk/>
          <pc:sldMk cId="2335319261" sldId="2147479632"/>
        </pc:sldMkLst>
      </pc:sldChg>
      <pc:sldChg chg="modNotes">
        <pc:chgData name="Louis Berner (AQUENT LLC)" userId="b5c6a623-1143-4eb7-94af-54365af29a43" providerId="ADAL" clId="{101CE4C2-4ED1-4676-8E2A-130CFDF0F1E5}" dt="2024-05-22T18:57:05.896" v="46" actId="478"/>
        <pc:sldMkLst>
          <pc:docMk/>
          <pc:sldMk cId="2638305211" sldId="2147479633"/>
        </pc:sldMkLst>
      </pc:sldChg>
      <pc:sldChg chg="modNotes">
        <pc:chgData name="Louis Berner (AQUENT LLC)" userId="b5c6a623-1143-4eb7-94af-54365af29a43" providerId="ADAL" clId="{101CE4C2-4ED1-4676-8E2A-130CFDF0F1E5}" dt="2024-05-22T19:07:21.885" v="142" actId="21"/>
        <pc:sldMkLst>
          <pc:docMk/>
          <pc:sldMk cId="1813454237" sldId="2147479634"/>
        </pc:sldMkLst>
      </pc:sldChg>
      <pc:sldChg chg="modNotes">
        <pc:chgData name="Louis Berner (AQUENT LLC)" userId="b5c6a623-1143-4eb7-94af-54365af29a43" providerId="ADAL" clId="{101CE4C2-4ED1-4676-8E2A-130CFDF0F1E5}" dt="2024-05-22T19:01:30.256" v="115" actId="478"/>
        <pc:sldMkLst>
          <pc:docMk/>
          <pc:sldMk cId="1313210017" sldId="2147479635"/>
        </pc:sldMkLst>
      </pc:sldChg>
      <pc:sldChg chg="modNotes">
        <pc:chgData name="Louis Berner (AQUENT LLC)" userId="b5c6a623-1143-4eb7-94af-54365af29a43" providerId="ADAL" clId="{101CE4C2-4ED1-4676-8E2A-130CFDF0F1E5}" dt="2024-05-22T19:11:02.111" v="155" actId="2711"/>
        <pc:sldMkLst>
          <pc:docMk/>
          <pc:sldMk cId="4195571779" sldId="2147479636"/>
        </pc:sldMkLst>
      </pc:sldChg>
      <pc:sldChg chg="modNotes">
        <pc:chgData name="Louis Berner (AQUENT LLC)" userId="b5c6a623-1143-4eb7-94af-54365af29a43" providerId="ADAL" clId="{101CE4C2-4ED1-4676-8E2A-130CFDF0F1E5}" dt="2024-05-22T19:01:40.595" v="119" actId="478"/>
        <pc:sldMkLst>
          <pc:docMk/>
          <pc:sldMk cId="3912910310" sldId="2147479637"/>
        </pc:sldMkLst>
      </pc:sldChg>
      <pc:sldChg chg="modNotes">
        <pc:chgData name="Louis Berner (AQUENT LLC)" userId="b5c6a623-1143-4eb7-94af-54365af29a43" providerId="ADAL" clId="{101CE4C2-4ED1-4676-8E2A-130CFDF0F1E5}" dt="2024-05-22T19:01:43.263" v="120" actId="478"/>
        <pc:sldMkLst>
          <pc:docMk/>
          <pc:sldMk cId="1960887540" sldId="2147479638"/>
        </pc:sldMkLst>
      </pc:sldChg>
      <pc:sldChg chg="modNotes">
        <pc:chgData name="Louis Berner (AQUENT LLC)" userId="b5c6a623-1143-4eb7-94af-54365af29a43" providerId="ADAL" clId="{101CE4C2-4ED1-4676-8E2A-130CFDF0F1E5}" dt="2024-05-22T19:01:49.233" v="122" actId="478"/>
        <pc:sldMkLst>
          <pc:docMk/>
          <pc:sldMk cId="1204018321" sldId="2147479639"/>
        </pc:sldMkLst>
      </pc:sldChg>
      <pc:sldChg chg="modNotes">
        <pc:chgData name="Louis Berner (AQUENT LLC)" userId="b5c6a623-1143-4eb7-94af-54365af29a43" providerId="ADAL" clId="{101CE4C2-4ED1-4676-8E2A-130CFDF0F1E5}" dt="2024-05-22T18:54:07.372" v="8" actId="478"/>
        <pc:sldMkLst>
          <pc:docMk/>
          <pc:sldMk cId="365819314" sldId="2147479641"/>
        </pc:sldMkLst>
      </pc:sldChg>
      <pc:sldChg chg="modNotes">
        <pc:chgData name="Louis Berner (AQUENT LLC)" userId="b5c6a623-1143-4eb7-94af-54365af29a43" providerId="ADAL" clId="{101CE4C2-4ED1-4676-8E2A-130CFDF0F1E5}" dt="2024-05-22T18:54:21.525" v="10" actId="478"/>
        <pc:sldMkLst>
          <pc:docMk/>
          <pc:sldMk cId="1958950796" sldId="2147479642"/>
        </pc:sldMkLst>
      </pc:sldChg>
      <pc:sldChg chg="modNotes">
        <pc:chgData name="Louis Berner (AQUENT LLC)" userId="b5c6a623-1143-4eb7-94af-54365af29a43" providerId="ADAL" clId="{101CE4C2-4ED1-4676-8E2A-130CFDF0F1E5}" dt="2024-05-22T19:15:37.826" v="181" actId="2711"/>
        <pc:sldMkLst>
          <pc:docMk/>
          <pc:sldMk cId="969268952" sldId="2147479643"/>
        </pc:sldMkLst>
      </pc:sldChg>
      <pc:sldChg chg="modNotes">
        <pc:chgData name="Louis Berner (AQUENT LLC)" userId="b5c6a623-1143-4eb7-94af-54365af29a43" providerId="ADAL" clId="{101CE4C2-4ED1-4676-8E2A-130CFDF0F1E5}" dt="2024-05-22T19:15:00.643" v="179" actId="2711"/>
        <pc:sldMkLst>
          <pc:docMk/>
          <pc:sldMk cId="1111820403" sldId="2147479644"/>
        </pc:sldMkLst>
      </pc:sldChg>
      <pc:sldChg chg="modNotes">
        <pc:chgData name="Louis Berner (AQUENT LLC)" userId="b5c6a623-1143-4eb7-94af-54365af29a43" providerId="ADAL" clId="{101CE4C2-4ED1-4676-8E2A-130CFDF0F1E5}" dt="2024-05-22T19:15:22.071" v="180" actId="2711"/>
        <pc:sldMkLst>
          <pc:docMk/>
          <pc:sldMk cId="2781798083" sldId="2147479645"/>
        </pc:sldMkLst>
      </pc:sldChg>
      <pc:sldChg chg="modNotes">
        <pc:chgData name="Louis Berner (AQUENT LLC)" userId="b5c6a623-1143-4eb7-94af-54365af29a43" providerId="ADAL" clId="{101CE4C2-4ED1-4676-8E2A-130CFDF0F1E5}" dt="2024-05-22T18:55:29.112" v="25" actId="478"/>
        <pc:sldMkLst>
          <pc:docMk/>
          <pc:sldMk cId="2051839252" sldId="2147479646"/>
        </pc:sldMkLst>
      </pc:sldChg>
      <pc:sldChg chg="modNotes">
        <pc:chgData name="Louis Berner (AQUENT LLC)" userId="b5c6a623-1143-4eb7-94af-54365af29a43" providerId="ADAL" clId="{101CE4C2-4ED1-4676-8E2A-130CFDF0F1E5}" dt="2024-05-22T19:00:19.462" v="100" actId="478"/>
        <pc:sldMkLst>
          <pc:docMk/>
          <pc:sldMk cId="3168578181" sldId="2147479647"/>
        </pc:sldMkLst>
      </pc:sldChg>
      <pc:sldChg chg="modNotes">
        <pc:chgData name="Louis Berner (AQUENT LLC)" userId="b5c6a623-1143-4eb7-94af-54365af29a43" providerId="ADAL" clId="{101CE4C2-4ED1-4676-8E2A-130CFDF0F1E5}" dt="2024-05-22T19:18:04.107" v="190" actId="20577"/>
        <pc:sldMkLst>
          <pc:docMk/>
          <pc:sldMk cId="1607700757" sldId="2147479648"/>
        </pc:sldMkLst>
      </pc:sldChg>
      <pc:sldChg chg="modNotes">
        <pc:chgData name="Louis Berner (AQUENT LLC)" userId="b5c6a623-1143-4eb7-94af-54365af29a43" providerId="ADAL" clId="{101CE4C2-4ED1-4676-8E2A-130CFDF0F1E5}" dt="2024-05-22T19:14:10.249" v="172" actId="108"/>
        <pc:sldMkLst>
          <pc:docMk/>
          <pc:sldMk cId="1018635231" sldId="2147479649"/>
        </pc:sldMkLst>
      </pc:sldChg>
      <pc:sldChg chg="modNotes">
        <pc:chgData name="Louis Berner (AQUENT LLC)" userId="b5c6a623-1143-4eb7-94af-54365af29a43" providerId="ADAL" clId="{101CE4C2-4ED1-4676-8E2A-130CFDF0F1E5}" dt="2024-05-22T19:14:15.704" v="173" actId="108"/>
        <pc:sldMkLst>
          <pc:docMk/>
          <pc:sldMk cId="3656655919" sldId="2147479650"/>
        </pc:sldMkLst>
      </pc:sldChg>
      <pc:sldChg chg="modNotes">
        <pc:chgData name="Louis Berner (AQUENT LLC)" userId="b5c6a623-1143-4eb7-94af-54365af29a43" providerId="ADAL" clId="{101CE4C2-4ED1-4676-8E2A-130CFDF0F1E5}" dt="2024-05-22T19:14:20.482" v="174" actId="108"/>
        <pc:sldMkLst>
          <pc:docMk/>
          <pc:sldMk cId="1458162600" sldId="2147479651"/>
        </pc:sldMkLst>
      </pc:sldChg>
      <pc:sldChg chg="modNotes">
        <pc:chgData name="Louis Berner (AQUENT LLC)" userId="b5c6a623-1143-4eb7-94af-54365af29a43" providerId="ADAL" clId="{101CE4C2-4ED1-4676-8E2A-130CFDF0F1E5}" dt="2024-05-22T19:14:31.503" v="176" actId="108"/>
        <pc:sldMkLst>
          <pc:docMk/>
          <pc:sldMk cId="3961414915" sldId="2147479652"/>
        </pc:sldMkLst>
      </pc:sldChg>
      <pc:sldChg chg="modNotes">
        <pc:chgData name="Louis Berner (AQUENT LLC)" userId="b5c6a623-1143-4eb7-94af-54365af29a43" providerId="ADAL" clId="{101CE4C2-4ED1-4676-8E2A-130CFDF0F1E5}" dt="2024-05-22T19:13:55.548" v="171" actId="108"/>
        <pc:sldMkLst>
          <pc:docMk/>
          <pc:sldMk cId="1266042809" sldId="2147479653"/>
        </pc:sldMkLst>
      </pc:sldChg>
      <pc:sldChg chg="modNotes">
        <pc:chgData name="Louis Berner (AQUENT LLC)" userId="b5c6a623-1143-4eb7-94af-54365af29a43" providerId="ADAL" clId="{101CE4C2-4ED1-4676-8E2A-130CFDF0F1E5}" dt="2024-05-22T19:11:22.581" v="156" actId="2711"/>
        <pc:sldMkLst>
          <pc:docMk/>
          <pc:sldMk cId="3870347295" sldId="2147479655"/>
        </pc:sldMkLst>
      </pc:sldChg>
      <pc:sldChg chg="modNotes">
        <pc:chgData name="Louis Berner (AQUENT LLC)" userId="b5c6a623-1143-4eb7-94af-54365af29a43" providerId="ADAL" clId="{101CE4C2-4ED1-4676-8E2A-130CFDF0F1E5}" dt="2024-05-22T19:11:37.353" v="157" actId="2711"/>
        <pc:sldMkLst>
          <pc:docMk/>
          <pc:sldMk cId="2550140382" sldId="2147479656"/>
        </pc:sldMkLst>
      </pc:sldChg>
      <pc:sldChg chg="modNotes">
        <pc:chgData name="Louis Berner (AQUENT LLC)" userId="b5c6a623-1143-4eb7-94af-54365af29a43" providerId="ADAL" clId="{101CE4C2-4ED1-4676-8E2A-130CFDF0F1E5}" dt="2024-05-22T19:11:48.324" v="158" actId="2711"/>
        <pc:sldMkLst>
          <pc:docMk/>
          <pc:sldMk cId="1066712459" sldId="2147479657"/>
        </pc:sldMkLst>
      </pc:sldChg>
      <pc:sldChg chg="modNotes">
        <pc:chgData name="Louis Berner (AQUENT LLC)" userId="b5c6a623-1143-4eb7-94af-54365af29a43" providerId="ADAL" clId="{101CE4C2-4ED1-4676-8E2A-130CFDF0F1E5}" dt="2024-05-22T19:12:02.848" v="159" actId="2711"/>
        <pc:sldMkLst>
          <pc:docMk/>
          <pc:sldMk cId="1336136772" sldId="2147479658"/>
        </pc:sldMkLst>
      </pc:sldChg>
      <pc:sldChg chg="modNotes">
        <pc:chgData name="Louis Berner (AQUENT LLC)" userId="b5c6a623-1143-4eb7-94af-54365af29a43" providerId="ADAL" clId="{101CE4C2-4ED1-4676-8E2A-130CFDF0F1E5}" dt="2024-05-22T19:01:11.981" v="109" actId="478"/>
        <pc:sldMkLst>
          <pc:docMk/>
          <pc:sldMk cId="3882889766" sldId="2147479659"/>
        </pc:sldMkLst>
      </pc:sldChg>
      <pc:sldChg chg="modNotes">
        <pc:chgData name="Louis Berner (AQUENT LLC)" userId="b5c6a623-1143-4eb7-94af-54365af29a43" providerId="ADAL" clId="{101CE4C2-4ED1-4676-8E2A-130CFDF0F1E5}" dt="2024-05-22T19:01:09.054" v="108" actId="478"/>
        <pc:sldMkLst>
          <pc:docMk/>
          <pc:sldMk cId="640010417" sldId="2147479660"/>
        </pc:sldMkLst>
      </pc:sldChg>
      <pc:sldChg chg="modNotes">
        <pc:chgData name="Louis Berner (AQUENT LLC)" userId="b5c6a623-1143-4eb7-94af-54365af29a43" providerId="ADAL" clId="{101CE4C2-4ED1-4676-8E2A-130CFDF0F1E5}" dt="2024-05-22T19:01:06.071" v="107" actId="478"/>
        <pc:sldMkLst>
          <pc:docMk/>
          <pc:sldMk cId="3112412990" sldId="2147479661"/>
        </pc:sldMkLst>
      </pc:sldChg>
      <pc:sldChg chg="modNotes">
        <pc:chgData name="Louis Berner (AQUENT LLC)" userId="b5c6a623-1143-4eb7-94af-54365af29a43" providerId="ADAL" clId="{101CE4C2-4ED1-4676-8E2A-130CFDF0F1E5}" dt="2024-05-22T19:12:23.660" v="161" actId="2711"/>
        <pc:sldMkLst>
          <pc:docMk/>
          <pc:sldMk cId="965145080" sldId="2147479662"/>
        </pc:sldMkLst>
      </pc:sldChg>
      <pc:sldChg chg="modNotes">
        <pc:chgData name="Louis Berner (AQUENT LLC)" userId="b5c6a623-1143-4eb7-94af-54365af29a43" providerId="ADAL" clId="{101CE4C2-4ED1-4676-8E2A-130CFDF0F1E5}" dt="2024-05-22T19:12:36.492" v="162" actId="2711"/>
        <pc:sldMkLst>
          <pc:docMk/>
          <pc:sldMk cId="2021462073" sldId="2147479663"/>
        </pc:sldMkLst>
      </pc:sldChg>
      <pc:sldChg chg="modNotes">
        <pc:chgData name="Louis Berner (AQUENT LLC)" userId="b5c6a623-1143-4eb7-94af-54365af29a43" providerId="ADAL" clId="{101CE4C2-4ED1-4676-8E2A-130CFDF0F1E5}" dt="2024-05-22T19:00:58.926" v="104" actId="478"/>
        <pc:sldMkLst>
          <pc:docMk/>
          <pc:sldMk cId="1318798573" sldId="2147479664"/>
        </pc:sldMkLst>
      </pc:sldChg>
      <pc:sldChg chg="modNotes">
        <pc:chgData name="Louis Berner (AQUENT LLC)" userId="b5c6a623-1143-4eb7-94af-54365af29a43" providerId="ADAL" clId="{101CE4C2-4ED1-4676-8E2A-130CFDF0F1E5}" dt="2024-05-22T19:12:46.058" v="163" actId="2711"/>
        <pc:sldMkLst>
          <pc:docMk/>
          <pc:sldMk cId="4134585388" sldId="2147479665"/>
        </pc:sldMkLst>
      </pc:sldChg>
      <pc:sldChg chg="modNotes">
        <pc:chgData name="Louis Berner (AQUENT LLC)" userId="b5c6a623-1143-4eb7-94af-54365af29a43" providerId="ADAL" clId="{101CE4C2-4ED1-4676-8E2A-130CFDF0F1E5}" dt="2024-05-22T19:12:59.803" v="164" actId="2711"/>
        <pc:sldMkLst>
          <pc:docMk/>
          <pc:sldMk cId="411924184" sldId="2147479666"/>
        </pc:sldMkLst>
      </pc:sldChg>
      <pc:sldChg chg="modNotes">
        <pc:chgData name="Louis Berner (AQUENT LLC)" userId="b5c6a623-1143-4eb7-94af-54365af29a43" providerId="ADAL" clId="{101CE4C2-4ED1-4676-8E2A-130CFDF0F1E5}" dt="2024-05-22T19:13:11.742" v="165" actId="2711"/>
        <pc:sldMkLst>
          <pc:docMk/>
          <pc:sldMk cId="3798790942" sldId="2147479667"/>
        </pc:sldMkLst>
      </pc:sldChg>
      <pc:sldChg chg="modNotes">
        <pc:chgData name="Louis Berner (AQUENT LLC)" userId="b5c6a623-1143-4eb7-94af-54365af29a43" providerId="ADAL" clId="{101CE4C2-4ED1-4676-8E2A-130CFDF0F1E5}" dt="2024-05-22T19:13:18.678" v="166" actId="108"/>
        <pc:sldMkLst>
          <pc:docMk/>
          <pc:sldMk cId="286737750" sldId="2147479668"/>
        </pc:sldMkLst>
      </pc:sldChg>
      <pc:sldChg chg="modNotes">
        <pc:chgData name="Louis Berner (AQUENT LLC)" userId="b5c6a623-1143-4eb7-94af-54365af29a43" providerId="ADAL" clId="{101CE4C2-4ED1-4676-8E2A-130CFDF0F1E5}" dt="2024-05-22T19:13:25.841" v="167" actId="108"/>
        <pc:sldMkLst>
          <pc:docMk/>
          <pc:sldMk cId="213318845" sldId="2147479669"/>
        </pc:sldMkLst>
      </pc:sldChg>
      <pc:sldChg chg="modNotes">
        <pc:chgData name="Louis Berner (AQUENT LLC)" userId="b5c6a623-1143-4eb7-94af-54365af29a43" providerId="ADAL" clId="{101CE4C2-4ED1-4676-8E2A-130CFDF0F1E5}" dt="2024-05-22T19:13:38.634" v="169" actId="6549"/>
        <pc:sldMkLst>
          <pc:docMk/>
          <pc:sldMk cId="1699723517" sldId="2147479670"/>
        </pc:sldMkLst>
      </pc:sldChg>
      <pc:sldChg chg="modNotes">
        <pc:chgData name="Louis Berner (AQUENT LLC)" userId="b5c6a623-1143-4eb7-94af-54365af29a43" providerId="ADAL" clId="{101CE4C2-4ED1-4676-8E2A-130CFDF0F1E5}" dt="2024-05-22T19:13:50.157" v="170" actId="108"/>
        <pc:sldMkLst>
          <pc:docMk/>
          <pc:sldMk cId="2899412532" sldId="2147479671"/>
        </pc:sldMkLst>
      </pc:sldChg>
      <pc:sldChg chg="modNotes">
        <pc:chgData name="Louis Berner (AQUENT LLC)" userId="b5c6a623-1143-4eb7-94af-54365af29a43" providerId="ADAL" clId="{101CE4C2-4ED1-4676-8E2A-130CFDF0F1E5}" dt="2024-05-22T19:01:58.250" v="128" actId="478"/>
        <pc:sldMkLst>
          <pc:docMk/>
          <pc:sldMk cId="2345913656" sldId="2147479672"/>
        </pc:sldMkLst>
      </pc:sldChg>
      <pc:sldChg chg="modNotes">
        <pc:chgData name="Louis Berner (AQUENT LLC)" userId="b5c6a623-1143-4eb7-94af-54365af29a43" providerId="ADAL" clId="{101CE4C2-4ED1-4676-8E2A-130CFDF0F1E5}" dt="2024-05-22T19:01:51.676" v="123" actId="478"/>
        <pc:sldMkLst>
          <pc:docMk/>
          <pc:sldMk cId="2622365465" sldId="2147479673"/>
        </pc:sldMkLst>
      </pc:sldChg>
      <pc:sldChg chg="modNotes">
        <pc:chgData name="Louis Berner (AQUENT LLC)" userId="b5c6a623-1143-4eb7-94af-54365af29a43" providerId="ADAL" clId="{101CE4C2-4ED1-4676-8E2A-130CFDF0F1E5}" dt="2024-05-22T19:01:53.831" v="124" actId="478"/>
        <pc:sldMkLst>
          <pc:docMk/>
          <pc:sldMk cId="3361647189" sldId="2147479674"/>
        </pc:sldMkLst>
      </pc:sldChg>
      <pc:sldChg chg="modNotes">
        <pc:chgData name="Louis Berner (AQUENT LLC)" userId="b5c6a623-1143-4eb7-94af-54365af29a43" providerId="ADAL" clId="{101CE4C2-4ED1-4676-8E2A-130CFDF0F1E5}" dt="2024-05-22T19:01:55.671" v="126" actId="478"/>
        <pc:sldMkLst>
          <pc:docMk/>
          <pc:sldMk cId="305248426" sldId="2147479675"/>
        </pc:sldMkLst>
      </pc:sldChg>
      <pc:sldChg chg="modSp mod modNotes">
        <pc:chgData name="Louis Berner (AQUENT LLC)" userId="b5c6a623-1143-4eb7-94af-54365af29a43" providerId="ADAL" clId="{101CE4C2-4ED1-4676-8E2A-130CFDF0F1E5}" dt="2024-05-22T19:20:13.291" v="198"/>
        <pc:sldMkLst>
          <pc:docMk/>
          <pc:sldMk cId="565016737" sldId="2147479676"/>
        </pc:sldMkLst>
        <pc:graphicFrameChg chg="mod modGraphic">
          <ac:chgData name="Louis Berner (AQUENT LLC)" userId="b5c6a623-1143-4eb7-94af-54365af29a43" providerId="ADAL" clId="{101CE4C2-4ED1-4676-8E2A-130CFDF0F1E5}" dt="2024-05-22T19:20:13.291" v="198"/>
          <ac:graphicFrameMkLst>
            <pc:docMk/>
            <pc:sldMk cId="565016737" sldId="2147479676"/>
            <ac:graphicFrameMk id="3" creationId="{21AFD941-660E-2EC3-B200-CE91E0A5BDC0}"/>
          </ac:graphicFrameMkLst>
        </pc:graphicFrameChg>
      </pc:sldChg>
    </pc:docChg>
  </pc:docChgLst>
  <pc:docChgLst>
    <pc:chgData name="Anirban Paul" userId="S::anpaul@microsoft.com::9a591511-7a23-4245-b67f-e759ac3e16ba" providerId="AD" clId="Web-{5A8E95ED-156B-37F1-23C8-D4B3E76CBD9F}"/>
    <pc:docChg chg="modSld">
      <pc:chgData name="Anirban Paul" userId="S::anpaul@microsoft.com::9a591511-7a23-4245-b67f-e759ac3e16ba" providerId="AD" clId="Web-{5A8E95ED-156B-37F1-23C8-D4B3E76CBD9F}" dt="2024-06-03T15:16:28.270" v="6" actId="20577"/>
      <pc:docMkLst>
        <pc:docMk/>
      </pc:docMkLst>
      <pc:sldChg chg="modSp">
        <pc:chgData name="Anirban Paul" userId="S::anpaul@microsoft.com::9a591511-7a23-4245-b67f-e759ac3e16ba" providerId="AD" clId="Web-{5A8E95ED-156B-37F1-23C8-D4B3E76CBD9F}" dt="2024-06-03T15:16:28.270" v="6" actId="20577"/>
        <pc:sldMkLst>
          <pc:docMk/>
          <pc:sldMk cId="1958950796" sldId="2147479642"/>
        </pc:sldMkLst>
        <pc:spChg chg="mod">
          <ac:chgData name="Anirban Paul" userId="S::anpaul@microsoft.com::9a591511-7a23-4245-b67f-e759ac3e16ba" providerId="AD" clId="Web-{5A8E95ED-156B-37F1-23C8-D4B3E76CBD9F}" dt="2024-06-03T15:16:28.270" v="6" actId="20577"/>
          <ac:spMkLst>
            <pc:docMk/>
            <pc:sldMk cId="1958950796" sldId="2147479642"/>
            <ac:spMk id="3" creationId="{2211E4FE-9409-8427-1790-219DE9019117}"/>
          </ac:spMkLst>
        </pc:spChg>
      </pc:sldChg>
    </pc:docChg>
  </pc:docChgLst>
  <pc:docChgLst>
    <pc:chgData name="Manika Dhiman (AQUENT LLC)" userId="748be0d8-799b-4751-9054-0e6d367ad438" providerId="ADAL" clId="{96B13DC0-37B8-4673-A642-5D88D0BC9C4C}"/>
    <pc:docChg chg="undo custSel modSld delSection">
      <pc:chgData name="Manika Dhiman (AQUENT LLC)" userId="748be0d8-799b-4751-9054-0e6d367ad438" providerId="ADAL" clId="{96B13DC0-37B8-4673-A642-5D88D0BC9C4C}" dt="2024-05-24T17:16:13.903" v="741"/>
      <pc:docMkLst>
        <pc:docMk/>
      </pc:docMkLst>
      <pc:sldChg chg="modSp mod modNotes">
        <pc:chgData name="Manika Dhiman (AQUENT LLC)" userId="748be0d8-799b-4751-9054-0e6d367ad438" providerId="ADAL" clId="{96B13DC0-37B8-4673-A642-5D88D0BC9C4C}" dt="2024-05-23T05:36:51.674" v="724" actId="2"/>
        <pc:sldMkLst>
          <pc:docMk/>
          <pc:sldMk cId="844590044" sldId="1681"/>
        </pc:sldMkLst>
        <pc:graphicFrameChg chg="modGraphic">
          <ac:chgData name="Manika Dhiman (AQUENT LLC)" userId="748be0d8-799b-4751-9054-0e6d367ad438" providerId="ADAL" clId="{96B13DC0-37B8-4673-A642-5D88D0BC9C4C}" dt="2024-05-23T05:36:51.674" v="724" actId="2"/>
          <ac:graphicFrameMkLst>
            <pc:docMk/>
            <pc:sldMk cId="844590044" sldId="1681"/>
            <ac:graphicFrameMk id="3" creationId="{86DE25B1-B56C-227B-CB36-390329F38252}"/>
          </ac:graphicFrameMkLst>
        </pc:graphicFrameChg>
      </pc:sldChg>
      <pc:sldChg chg="modNotes">
        <pc:chgData name="Manika Dhiman (AQUENT LLC)" userId="748be0d8-799b-4751-9054-0e6d367ad438" providerId="ADAL" clId="{96B13DC0-37B8-4673-A642-5D88D0BC9C4C}" dt="2024-05-23T05:17:09.309" v="350" actId="478"/>
        <pc:sldMkLst>
          <pc:docMk/>
          <pc:sldMk cId="3265446674" sldId="1690"/>
        </pc:sldMkLst>
      </pc:sldChg>
      <pc:sldChg chg="modNotes">
        <pc:chgData name="Manika Dhiman (AQUENT LLC)" userId="748be0d8-799b-4751-9054-0e6d367ad438" providerId="ADAL" clId="{96B13DC0-37B8-4673-A642-5D88D0BC9C4C}" dt="2024-05-23T05:17:11.801" v="351" actId="478"/>
        <pc:sldMkLst>
          <pc:docMk/>
          <pc:sldMk cId="3145601057" sldId="2147479591"/>
        </pc:sldMkLst>
      </pc:sldChg>
      <pc:sldChg chg="modNotes">
        <pc:chgData name="Manika Dhiman (AQUENT LLC)" userId="748be0d8-799b-4751-9054-0e6d367ad438" providerId="ADAL" clId="{96B13DC0-37B8-4673-A642-5D88D0BC9C4C}" dt="2024-05-23T05:14:23.294" v="287" actId="478"/>
        <pc:sldMkLst>
          <pc:docMk/>
          <pc:sldMk cId="3982715190" sldId="2147479595"/>
        </pc:sldMkLst>
      </pc:sldChg>
      <pc:sldChg chg="modNotes">
        <pc:chgData name="Manika Dhiman (AQUENT LLC)" userId="748be0d8-799b-4751-9054-0e6d367ad438" providerId="ADAL" clId="{96B13DC0-37B8-4673-A642-5D88D0BC9C4C}" dt="2024-05-23T05:14:59.302" v="299" actId="478"/>
        <pc:sldMkLst>
          <pc:docMk/>
          <pc:sldMk cId="80170981" sldId="2147479603"/>
        </pc:sldMkLst>
      </pc:sldChg>
      <pc:sldChg chg="modNotes">
        <pc:chgData name="Manika Dhiman (AQUENT LLC)" userId="748be0d8-799b-4751-9054-0e6d367ad438" providerId="ADAL" clId="{96B13DC0-37B8-4673-A642-5D88D0BC9C4C}" dt="2024-05-23T05:14:36.901" v="291" actId="478"/>
        <pc:sldMkLst>
          <pc:docMk/>
          <pc:sldMk cId="3219338740" sldId="2147479605"/>
        </pc:sldMkLst>
      </pc:sldChg>
      <pc:sldChg chg="modSp mod modNotes">
        <pc:chgData name="Manika Dhiman (AQUENT LLC)" userId="748be0d8-799b-4751-9054-0e6d367ad438" providerId="ADAL" clId="{96B13DC0-37B8-4673-A642-5D88D0BC9C4C}" dt="2024-05-23T05:17:07.131" v="349" actId="478"/>
        <pc:sldMkLst>
          <pc:docMk/>
          <pc:sldMk cId="1433863237" sldId="2147479609"/>
        </pc:sldMkLst>
        <pc:graphicFrameChg chg="mod">
          <ac:chgData name="Manika Dhiman (AQUENT LLC)" userId="748be0d8-799b-4751-9054-0e6d367ad438" providerId="ADAL" clId="{96B13DC0-37B8-4673-A642-5D88D0BC9C4C}" dt="2024-05-23T05:11:50.350" v="277" actId="1076"/>
          <ac:graphicFrameMkLst>
            <pc:docMk/>
            <pc:sldMk cId="1433863237" sldId="2147479609"/>
            <ac:graphicFrameMk id="34" creationId="{DDD9B7B3-E227-751C-8366-82F06B92EF25}"/>
          </ac:graphicFrameMkLst>
        </pc:graphicFrameChg>
        <pc:graphicFrameChg chg="mod">
          <ac:chgData name="Manika Dhiman (AQUENT LLC)" userId="748be0d8-799b-4751-9054-0e6d367ad438" providerId="ADAL" clId="{96B13DC0-37B8-4673-A642-5D88D0BC9C4C}" dt="2024-05-23T05:12:07.348" v="281" actId="1076"/>
          <ac:graphicFrameMkLst>
            <pc:docMk/>
            <pc:sldMk cId="1433863237" sldId="2147479609"/>
            <ac:graphicFrameMk id="36" creationId="{D37BD735-CD13-E20C-9096-C2BA17774459}"/>
          </ac:graphicFrameMkLst>
        </pc:graphicFrameChg>
        <pc:graphicFrameChg chg="mod">
          <ac:chgData name="Manika Dhiman (AQUENT LLC)" userId="748be0d8-799b-4751-9054-0e6d367ad438" providerId="ADAL" clId="{96B13DC0-37B8-4673-A642-5D88D0BC9C4C}" dt="2024-05-23T05:11:58.777" v="279" actId="1076"/>
          <ac:graphicFrameMkLst>
            <pc:docMk/>
            <pc:sldMk cId="1433863237" sldId="2147479609"/>
            <ac:graphicFrameMk id="38" creationId="{4E789B7A-5833-A46B-6C5E-D140C466215F}"/>
          </ac:graphicFrameMkLst>
        </pc:graphicFrameChg>
      </pc:sldChg>
      <pc:sldChg chg="modNotes">
        <pc:chgData name="Manika Dhiman (AQUENT LLC)" userId="748be0d8-799b-4751-9054-0e6d367ad438" providerId="ADAL" clId="{96B13DC0-37B8-4673-A642-5D88D0BC9C4C}" dt="2024-05-23T05:14:41.759" v="293" actId="478"/>
        <pc:sldMkLst>
          <pc:docMk/>
          <pc:sldMk cId="304592974" sldId="2147479615"/>
        </pc:sldMkLst>
      </pc:sldChg>
      <pc:sldChg chg="modSp mod modNotes">
        <pc:chgData name="Manika Dhiman (AQUENT LLC)" userId="748be0d8-799b-4751-9054-0e6d367ad438" providerId="ADAL" clId="{96B13DC0-37B8-4673-A642-5D88D0BC9C4C}" dt="2024-05-23T05:36:42.112" v="684" actId="2"/>
        <pc:sldMkLst>
          <pc:docMk/>
          <pc:sldMk cId="1447284065" sldId="2147479618"/>
        </pc:sldMkLst>
        <pc:spChg chg="mod">
          <ac:chgData name="Manika Dhiman (AQUENT LLC)" userId="748be0d8-799b-4751-9054-0e6d367ad438" providerId="ADAL" clId="{96B13DC0-37B8-4673-A642-5D88D0BC9C4C}" dt="2024-05-23T05:36:42.112" v="684" actId="2"/>
          <ac:spMkLst>
            <pc:docMk/>
            <pc:sldMk cId="1447284065" sldId="2147479618"/>
            <ac:spMk id="3" creationId="{D2202D92-066E-1E5B-0DE5-4F41D27DA976}"/>
          </ac:spMkLst>
        </pc:spChg>
      </pc:sldChg>
      <pc:sldChg chg="modNotes">
        <pc:chgData name="Manika Dhiman (AQUENT LLC)" userId="748be0d8-799b-4751-9054-0e6d367ad438" providerId="ADAL" clId="{96B13DC0-37B8-4673-A642-5D88D0BC9C4C}" dt="2024-05-23T05:15:11.603" v="304" actId="478"/>
        <pc:sldMkLst>
          <pc:docMk/>
          <pc:sldMk cId="2767022133" sldId="2147479619"/>
        </pc:sldMkLst>
      </pc:sldChg>
      <pc:sldChg chg="modNotes">
        <pc:chgData name="Manika Dhiman (AQUENT LLC)" userId="748be0d8-799b-4751-9054-0e6d367ad438" providerId="ADAL" clId="{96B13DC0-37B8-4673-A642-5D88D0BC9C4C}" dt="2024-05-23T05:15:09.089" v="303" actId="478"/>
        <pc:sldMkLst>
          <pc:docMk/>
          <pc:sldMk cId="3855030827" sldId="2147479620"/>
        </pc:sldMkLst>
      </pc:sldChg>
      <pc:sldChg chg="modNotes">
        <pc:chgData name="Manika Dhiman (AQUENT LLC)" userId="748be0d8-799b-4751-9054-0e6d367ad438" providerId="ADAL" clId="{96B13DC0-37B8-4673-A642-5D88D0BC9C4C}" dt="2024-05-23T05:15:22.933" v="308" actId="478"/>
        <pc:sldMkLst>
          <pc:docMk/>
          <pc:sldMk cId="4275568618" sldId="2147479621"/>
        </pc:sldMkLst>
      </pc:sldChg>
      <pc:sldChg chg="modNotes">
        <pc:chgData name="Manika Dhiman (AQUENT LLC)" userId="748be0d8-799b-4751-9054-0e6d367ad438" providerId="ADAL" clId="{96B13DC0-37B8-4673-A642-5D88D0BC9C4C}" dt="2024-05-23T05:15:20.074" v="307" actId="478"/>
        <pc:sldMkLst>
          <pc:docMk/>
          <pc:sldMk cId="3020486731" sldId="2147479622"/>
        </pc:sldMkLst>
      </pc:sldChg>
      <pc:sldChg chg="modNotes">
        <pc:chgData name="Manika Dhiman (AQUENT LLC)" userId="748be0d8-799b-4751-9054-0e6d367ad438" providerId="ADAL" clId="{96B13DC0-37B8-4673-A642-5D88D0BC9C4C}" dt="2024-05-23T05:16:22.310" v="329" actId="478"/>
        <pc:sldMkLst>
          <pc:docMk/>
          <pc:sldMk cId="879911320" sldId="2147479624"/>
        </pc:sldMkLst>
      </pc:sldChg>
      <pc:sldChg chg="modSp mod modNotes">
        <pc:chgData name="Manika Dhiman (AQUENT LLC)" userId="748be0d8-799b-4751-9054-0e6d367ad438" providerId="ADAL" clId="{96B13DC0-37B8-4673-A642-5D88D0BC9C4C}" dt="2024-05-23T05:35:56.756" v="501" actId="2"/>
        <pc:sldMkLst>
          <pc:docMk/>
          <pc:sldMk cId="3094617782" sldId="2147479625"/>
        </pc:sldMkLst>
        <pc:spChg chg="mod">
          <ac:chgData name="Manika Dhiman (AQUENT LLC)" userId="748be0d8-799b-4751-9054-0e6d367ad438" providerId="ADAL" clId="{96B13DC0-37B8-4673-A642-5D88D0BC9C4C}" dt="2024-05-23T05:35:56.756" v="501" actId="2"/>
          <ac:spMkLst>
            <pc:docMk/>
            <pc:sldMk cId="3094617782" sldId="2147479625"/>
            <ac:spMk id="3" creationId="{7E60F16A-CDD1-4284-8AA4-5C08C92BD4C0}"/>
          </ac:spMkLst>
        </pc:spChg>
      </pc:sldChg>
      <pc:sldChg chg="modNotes">
        <pc:chgData name="Manika Dhiman (AQUENT LLC)" userId="748be0d8-799b-4751-9054-0e6d367ad438" providerId="ADAL" clId="{96B13DC0-37B8-4673-A642-5D88D0BC9C4C}" dt="2024-05-23T05:16:38.837" v="336" actId="478"/>
        <pc:sldMkLst>
          <pc:docMk/>
          <pc:sldMk cId="854587059" sldId="2147479626"/>
        </pc:sldMkLst>
      </pc:sldChg>
      <pc:sldChg chg="modNotes">
        <pc:chgData name="Manika Dhiman (AQUENT LLC)" userId="748be0d8-799b-4751-9054-0e6d367ad438" providerId="ADAL" clId="{96B13DC0-37B8-4673-A642-5D88D0BC9C4C}" dt="2024-05-23T05:17:05.367" v="348" actId="478"/>
        <pc:sldMkLst>
          <pc:docMk/>
          <pc:sldMk cId="3351690012" sldId="2147479627"/>
        </pc:sldMkLst>
      </pc:sldChg>
      <pc:sldChg chg="modSp mod modNotes">
        <pc:chgData name="Manika Dhiman (AQUENT LLC)" userId="748be0d8-799b-4751-9054-0e6d367ad438" providerId="ADAL" clId="{96B13DC0-37B8-4673-A642-5D88D0BC9C4C}" dt="2024-05-23T05:36:50.390" v="719" actId="2"/>
        <pc:sldMkLst>
          <pc:docMk/>
          <pc:sldMk cId="2886648999" sldId="2147479628"/>
        </pc:sldMkLst>
        <pc:spChg chg="mod">
          <ac:chgData name="Manika Dhiman (AQUENT LLC)" userId="748be0d8-799b-4751-9054-0e6d367ad438" providerId="ADAL" clId="{96B13DC0-37B8-4673-A642-5D88D0BC9C4C}" dt="2024-05-23T05:36:50.390" v="719" actId="2"/>
          <ac:spMkLst>
            <pc:docMk/>
            <pc:sldMk cId="2886648999" sldId="2147479628"/>
            <ac:spMk id="4" creationId="{BBED0861-3E03-B9C1-3238-1CC243663A3F}"/>
          </ac:spMkLst>
        </pc:spChg>
      </pc:sldChg>
      <pc:sldChg chg="modNotes">
        <pc:chgData name="Manika Dhiman (AQUENT LLC)" userId="748be0d8-799b-4751-9054-0e6d367ad438" providerId="ADAL" clId="{96B13DC0-37B8-4673-A642-5D88D0BC9C4C}" dt="2024-05-23T05:16:59.649" v="345" actId="478"/>
        <pc:sldMkLst>
          <pc:docMk/>
          <pc:sldMk cId="1958800999" sldId="2147479629"/>
        </pc:sldMkLst>
      </pc:sldChg>
      <pc:sldChg chg="modNotes">
        <pc:chgData name="Manika Dhiman (AQUENT LLC)" userId="748be0d8-799b-4751-9054-0e6d367ad438" providerId="ADAL" clId="{96B13DC0-37B8-4673-A642-5D88D0BC9C4C}" dt="2024-05-23T05:16:57.255" v="344" actId="478"/>
        <pc:sldMkLst>
          <pc:docMk/>
          <pc:sldMk cId="1098101920" sldId="2147479630"/>
        </pc:sldMkLst>
      </pc:sldChg>
      <pc:sldChg chg="modNotes">
        <pc:chgData name="Manika Dhiman (AQUENT LLC)" userId="748be0d8-799b-4751-9054-0e6d367ad438" providerId="ADAL" clId="{96B13DC0-37B8-4673-A642-5D88D0BC9C4C}" dt="2024-05-23T05:16:36.637" v="335" actId="478"/>
        <pc:sldMkLst>
          <pc:docMk/>
          <pc:sldMk cId="3056975409" sldId="2147479631"/>
        </pc:sldMkLst>
      </pc:sldChg>
      <pc:sldChg chg="modSp mod modNotes">
        <pc:chgData name="Manika Dhiman (AQUENT LLC)" userId="748be0d8-799b-4751-9054-0e6d367ad438" providerId="ADAL" clId="{96B13DC0-37B8-4673-A642-5D88D0BC9C4C}" dt="2024-05-23T05:35:57.715" v="504" actId="2"/>
        <pc:sldMkLst>
          <pc:docMk/>
          <pc:sldMk cId="2335319261" sldId="2147479632"/>
        </pc:sldMkLst>
        <pc:spChg chg="mod">
          <ac:chgData name="Manika Dhiman (AQUENT LLC)" userId="748be0d8-799b-4751-9054-0e6d367ad438" providerId="ADAL" clId="{96B13DC0-37B8-4673-A642-5D88D0BC9C4C}" dt="2024-05-23T05:35:57.715" v="504" actId="2"/>
          <ac:spMkLst>
            <pc:docMk/>
            <pc:sldMk cId="2335319261" sldId="2147479632"/>
            <ac:spMk id="4" creationId="{BBED0861-3E03-B9C1-3238-1CC243663A3F}"/>
          </ac:spMkLst>
        </pc:spChg>
      </pc:sldChg>
      <pc:sldChg chg="modNotes">
        <pc:chgData name="Manika Dhiman (AQUENT LLC)" userId="748be0d8-799b-4751-9054-0e6d367ad438" providerId="ADAL" clId="{96B13DC0-37B8-4673-A642-5D88D0BC9C4C}" dt="2024-05-23T05:16:20.165" v="328" actId="478"/>
        <pc:sldMkLst>
          <pc:docMk/>
          <pc:sldMk cId="2638305211" sldId="2147479633"/>
        </pc:sldMkLst>
      </pc:sldChg>
      <pc:sldChg chg="modSp mod modNotes modNotesTx">
        <pc:chgData name="Manika Dhiman (AQUENT LLC)" userId="748be0d8-799b-4751-9054-0e6d367ad438" providerId="ADAL" clId="{96B13DC0-37B8-4673-A642-5D88D0BC9C4C}" dt="2024-05-23T05:36:14.311" v="569" actId="2"/>
        <pc:sldMkLst>
          <pc:docMk/>
          <pc:sldMk cId="1813454237" sldId="2147479634"/>
        </pc:sldMkLst>
        <pc:spChg chg="mod">
          <ac:chgData name="Manika Dhiman (AQUENT LLC)" userId="748be0d8-799b-4751-9054-0e6d367ad438" providerId="ADAL" clId="{96B13DC0-37B8-4673-A642-5D88D0BC9C4C}" dt="2024-05-23T05:36:10.550" v="554" actId="2"/>
          <ac:spMkLst>
            <pc:docMk/>
            <pc:sldMk cId="1813454237" sldId="2147479634"/>
            <ac:spMk id="4" creationId="{BBED0861-3E03-B9C1-3238-1CC243663A3F}"/>
          </ac:spMkLst>
        </pc:spChg>
      </pc:sldChg>
      <pc:sldChg chg="modNotes">
        <pc:chgData name="Manika Dhiman (AQUENT LLC)" userId="748be0d8-799b-4751-9054-0e6d367ad438" providerId="ADAL" clId="{96B13DC0-37B8-4673-A642-5D88D0BC9C4C}" dt="2024-05-23T05:15:16.440" v="306" actId="478"/>
        <pc:sldMkLst>
          <pc:docMk/>
          <pc:sldMk cId="1313210017" sldId="2147479635"/>
        </pc:sldMkLst>
      </pc:sldChg>
      <pc:sldChg chg="modSp mod modNotes modNotesTx">
        <pc:chgData name="Manika Dhiman (AQUENT LLC)" userId="748be0d8-799b-4751-9054-0e6d367ad438" providerId="ADAL" clId="{96B13DC0-37B8-4673-A642-5D88D0BC9C4C}" dt="2024-05-23T05:36:41.889" v="683" actId="2"/>
        <pc:sldMkLst>
          <pc:docMk/>
          <pc:sldMk cId="4195571779" sldId="2147479636"/>
        </pc:sldMkLst>
        <pc:spChg chg="mod">
          <ac:chgData name="Manika Dhiman (AQUENT LLC)" userId="748be0d8-799b-4751-9054-0e6d367ad438" providerId="ADAL" clId="{96B13DC0-37B8-4673-A642-5D88D0BC9C4C}" dt="2024-05-23T05:36:41.650" v="682" actId="2"/>
          <ac:spMkLst>
            <pc:docMk/>
            <pc:sldMk cId="4195571779" sldId="2147479636"/>
            <ac:spMk id="4" creationId="{BBED0861-3E03-B9C1-3238-1CC243663A3F}"/>
          </ac:spMkLst>
        </pc:spChg>
      </pc:sldChg>
      <pc:sldChg chg="modNotes">
        <pc:chgData name="Manika Dhiman (AQUENT LLC)" userId="748be0d8-799b-4751-9054-0e6d367ad438" providerId="ADAL" clId="{96B13DC0-37B8-4673-A642-5D88D0BC9C4C}" dt="2024-05-23T05:15:06.793" v="302" actId="478"/>
        <pc:sldMkLst>
          <pc:docMk/>
          <pc:sldMk cId="3912910310" sldId="2147479637"/>
        </pc:sldMkLst>
      </pc:sldChg>
      <pc:sldChg chg="modNotes">
        <pc:chgData name="Manika Dhiman (AQUENT LLC)" userId="748be0d8-799b-4751-9054-0e6d367ad438" providerId="ADAL" clId="{96B13DC0-37B8-4673-A642-5D88D0BC9C4C}" dt="2024-05-23T05:15:04.266" v="301" actId="478"/>
        <pc:sldMkLst>
          <pc:docMk/>
          <pc:sldMk cId="1960887540" sldId="2147479638"/>
        </pc:sldMkLst>
      </pc:sldChg>
      <pc:sldChg chg="modNotes">
        <pc:chgData name="Manika Dhiman (AQUENT LLC)" userId="748be0d8-799b-4751-9054-0e6d367ad438" providerId="ADAL" clId="{96B13DC0-37B8-4673-A642-5D88D0BC9C4C}" dt="2024-05-23T05:14:56.344" v="298" actId="478"/>
        <pc:sldMkLst>
          <pc:docMk/>
          <pc:sldMk cId="1204018321" sldId="2147479639"/>
        </pc:sldMkLst>
      </pc:sldChg>
      <pc:sldChg chg="modNotes">
        <pc:chgData name="Manika Dhiman (AQUENT LLC)" userId="748be0d8-799b-4751-9054-0e6d367ad438" providerId="ADAL" clId="{96B13DC0-37B8-4673-A642-5D88D0BC9C4C}" dt="2024-05-23T05:14:39.347" v="292" actId="478"/>
        <pc:sldMkLst>
          <pc:docMk/>
          <pc:sldMk cId="1410914384" sldId="2147479640"/>
        </pc:sldMkLst>
      </pc:sldChg>
      <pc:sldChg chg="modNotes">
        <pc:chgData name="Manika Dhiman (AQUENT LLC)" userId="748be0d8-799b-4751-9054-0e6d367ad438" providerId="ADAL" clId="{96B13DC0-37B8-4673-A642-5D88D0BC9C4C}" dt="2024-05-23T05:17:03.628" v="347" actId="478"/>
        <pc:sldMkLst>
          <pc:docMk/>
          <pc:sldMk cId="365819314" sldId="2147479641"/>
        </pc:sldMkLst>
      </pc:sldChg>
      <pc:sldChg chg="modSp mod modNotes">
        <pc:chgData name="Manika Dhiman (AQUENT LLC)" userId="748be0d8-799b-4751-9054-0e6d367ad438" providerId="ADAL" clId="{96B13DC0-37B8-4673-A642-5D88D0BC9C4C}" dt="2024-05-23T05:35:44.206" v="463" actId="2"/>
        <pc:sldMkLst>
          <pc:docMk/>
          <pc:sldMk cId="1958950796" sldId="2147479642"/>
        </pc:sldMkLst>
        <pc:spChg chg="mod">
          <ac:chgData name="Manika Dhiman (AQUENT LLC)" userId="748be0d8-799b-4751-9054-0e6d367ad438" providerId="ADAL" clId="{96B13DC0-37B8-4673-A642-5D88D0BC9C4C}" dt="2024-05-23T05:35:44.206" v="463" actId="2"/>
          <ac:spMkLst>
            <pc:docMk/>
            <pc:sldMk cId="1958950796" sldId="2147479642"/>
            <ac:spMk id="3" creationId="{2211E4FE-9409-8427-1790-219DE9019117}"/>
          </ac:spMkLst>
        </pc:spChg>
      </pc:sldChg>
      <pc:sldChg chg="modNotes modNotesTx">
        <pc:chgData name="Manika Dhiman (AQUENT LLC)" userId="748be0d8-799b-4751-9054-0e6d367ad438" providerId="ADAL" clId="{96B13DC0-37B8-4673-A642-5D88D0BC9C4C}" dt="2024-05-23T05:35:52.123" v="483" actId="2"/>
        <pc:sldMkLst>
          <pc:docMk/>
          <pc:sldMk cId="969268952" sldId="2147479643"/>
        </pc:sldMkLst>
      </pc:sldChg>
      <pc:sldChg chg="modSp mod modNotes modNotesTx">
        <pc:chgData name="Manika Dhiman (AQUENT LLC)" userId="748be0d8-799b-4751-9054-0e6d367ad438" providerId="ADAL" clId="{96B13DC0-37B8-4673-A642-5D88D0BC9C4C}" dt="2024-05-23T05:35:56.513" v="500" actId="2"/>
        <pc:sldMkLst>
          <pc:docMk/>
          <pc:sldMk cId="1111820403" sldId="2147479644"/>
        </pc:sldMkLst>
        <pc:spChg chg="mod">
          <ac:chgData name="Manika Dhiman (AQUENT LLC)" userId="748be0d8-799b-4751-9054-0e6d367ad438" providerId="ADAL" clId="{96B13DC0-37B8-4673-A642-5D88D0BC9C4C}" dt="2024-05-23T05:35:53.007" v="486" actId="2"/>
          <ac:spMkLst>
            <pc:docMk/>
            <pc:sldMk cId="1111820403" sldId="2147479644"/>
            <ac:spMk id="4" creationId="{BBED0861-3E03-B9C1-3238-1CC243663A3F}"/>
          </ac:spMkLst>
        </pc:spChg>
      </pc:sldChg>
      <pc:sldChg chg="modSp mod modNotes">
        <pc:chgData name="Manika Dhiman (AQUENT LLC)" userId="748be0d8-799b-4751-9054-0e6d367ad438" providerId="ADAL" clId="{96B13DC0-37B8-4673-A642-5D88D0BC9C4C}" dt="2024-05-23T05:35:52.594" v="485" actId="2"/>
        <pc:sldMkLst>
          <pc:docMk/>
          <pc:sldMk cId="2781798083" sldId="2147479645"/>
        </pc:sldMkLst>
        <pc:spChg chg="mod">
          <ac:chgData name="Manika Dhiman (AQUENT LLC)" userId="748be0d8-799b-4751-9054-0e6d367ad438" providerId="ADAL" clId="{96B13DC0-37B8-4673-A642-5D88D0BC9C4C}" dt="2024-05-23T05:35:52.594" v="485" actId="2"/>
          <ac:spMkLst>
            <pc:docMk/>
            <pc:sldMk cId="2781798083" sldId="2147479645"/>
            <ac:spMk id="4" creationId="{BBED0861-3E03-B9C1-3238-1CC243663A3F}"/>
          </ac:spMkLst>
        </pc:spChg>
      </pc:sldChg>
      <pc:sldChg chg="modSp mod modNotes">
        <pc:chgData name="Manika Dhiman (AQUENT LLC)" userId="748be0d8-799b-4751-9054-0e6d367ad438" providerId="ADAL" clId="{96B13DC0-37B8-4673-A642-5D88D0BC9C4C}" dt="2024-05-23T05:35:48.536" v="474" actId="2"/>
        <pc:sldMkLst>
          <pc:docMk/>
          <pc:sldMk cId="2051839252" sldId="2147479646"/>
        </pc:sldMkLst>
        <pc:spChg chg="mod">
          <ac:chgData name="Manika Dhiman (AQUENT LLC)" userId="748be0d8-799b-4751-9054-0e6d367ad438" providerId="ADAL" clId="{96B13DC0-37B8-4673-A642-5D88D0BC9C4C}" dt="2024-05-23T05:35:48.536" v="474" actId="2"/>
          <ac:spMkLst>
            <pc:docMk/>
            <pc:sldMk cId="2051839252" sldId="2147479646"/>
            <ac:spMk id="4" creationId="{BBED0861-3E03-B9C1-3238-1CC243663A3F}"/>
          </ac:spMkLst>
        </pc:spChg>
      </pc:sldChg>
      <pc:sldChg chg="modSp mod modNotes">
        <pc:chgData name="Manika Dhiman (AQUENT LLC)" userId="748be0d8-799b-4751-9054-0e6d367ad438" providerId="ADAL" clId="{96B13DC0-37B8-4673-A642-5D88D0BC9C4C}" dt="2024-05-23T05:35:47.610" v="472" actId="2"/>
        <pc:sldMkLst>
          <pc:docMk/>
          <pc:sldMk cId="3168578181" sldId="2147479647"/>
        </pc:sldMkLst>
        <pc:spChg chg="mod">
          <ac:chgData name="Manika Dhiman (AQUENT LLC)" userId="748be0d8-799b-4751-9054-0e6d367ad438" providerId="ADAL" clId="{96B13DC0-37B8-4673-A642-5D88D0BC9C4C}" dt="2024-05-23T05:35:47.610" v="472" actId="2"/>
          <ac:spMkLst>
            <pc:docMk/>
            <pc:sldMk cId="3168578181" sldId="2147479647"/>
            <ac:spMk id="4" creationId="{BBED0861-3E03-B9C1-3238-1CC243663A3F}"/>
          </ac:spMkLst>
        </pc:spChg>
      </pc:sldChg>
      <pc:sldChg chg="modSp mod modNotes modNotesTx">
        <pc:chgData name="Manika Dhiman (AQUENT LLC)" userId="748be0d8-799b-4751-9054-0e6d367ad438" providerId="ADAL" clId="{96B13DC0-37B8-4673-A642-5D88D0BC9C4C}" dt="2024-05-23T05:35:47.276" v="471" actId="2"/>
        <pc:sldMkLst>
          <pc:docMk/>
          <pc:sldMk cId="1607700757" sldId="2147479648"/>
        </pc:sldMkLst>
        <pc:spChg chg="mod">
          <ac:chgData name="Manika Dhiman (AQUENT LLC)" userId="748be0d8-799b-4751-9054-0e6d367ad438" providerId="ADAL" clId="{96B13DC0-37B8-4673-A642-5D88D0BC9C4C}" dt="2024-05-23T05:35:45.337" v="466" actId="2"/>
          <ac:spMkLst>
            <pc:docMk/>
            <pc:sldMk cId="1607700757" sldId="2147479648"/>
            <ac:spMk id="4" creationId="{BBED0861-3E03-B9C1-3238-1CC243663A3F}"/>
          </ac:spMkLst>
        </pc:spChg>
        <pc:picChg chg="mod">
          <ac:chgData name="Manika Dhiman (AQUENT LLC)" userId="748be0d8-799b-4751-9054-0e6d367ad438" providerId="ADAL" clId="{96B13DC0-37B8-4673-A642-5D88D0BC9C4C}" dt="2024-05-23T05:12:43.436" v="285" actId="14100"/>
          <ac:picMkLst>
            <pc:docMk/>
            <pc:sldMk cId="1607700757" sldId="2147479648"/>
            <ac:picMk id="2" creationId="{BDE666B0-0937-943D-F8B6-0B59F4C24752}"/>
          </ac:picMkLst>
        </pc:picChg>
      </pc:sldChg>
      <pc:sldChg chg="modSp mod modNotes modNotesTx">
        <pc:chgData name="Manika Dhiman (AQUENT LLC)" userId="748be0d8-799b-4751-9054-0e6d367ad438" providerId="ADAL" clId="{96B13DC0-37B8-4673-A642-5D88D0BC9C4C}" dt="2024-05-23T05:36:09.377" v="550" actId="2"/>
        <pc:sldMkLst>
          <pc:docMk/>
          <pc:sldMk cId="1018635231" sldId="2147479649"/>
        </pc:sldMkLst>
        <pc:graphicFrameChg chg="mod modGraphic">
          <ac:chgData name="Manika Dhiman (AQUENT LLC)" userId="748be0d8-799b-4751-9054-0e6d367ad438" providerId="ADAL" clId="{96B13DC0-37B8-4673-A642-5D88D0BC9C4C}" dt="2024-05-23T05:36:09.146" v="549" actId="2"/>
          <ac:graphicFrameMkLst>
            <pc:docMk/>
            <pc:sldMk cId="1018635231" sldId="2147479649"/>
            <ac:graphicFrameMk id="2" creationId="{1376DFAA-2161-F6F7-42F9-9810661587AB}"/>
          </ac:graphicFrameMkLst>
        </pc:graphicFrameChg>
      </pc:sldChg>
      <pc:sldChg chg="modSp mod modNotes modNotesTx">
        <pc:chgData name="Manika Dhiman (AQUENT LLC)" userId="748be0d8-799b-4751-9054-0e6d367ad438" providerId="ADAL" clId="{96B13DC0-37B8-4673-A642-5D88D0BC9C4C}" dt="2024-05-23T05:36:05.051" v="533" actId="2"/>
        <pc:sldMkLst>
          <pc:docMk/>
          <pc:sldMk cId="3656655919" sldId="2147479650"/>
        </pc:sldMkLst>
        <pc:graphicFrameChg chg="mod modGraphic">
          <ac:chgData name="Manika Dhiman (AQUENT LLC)" userId="748be0d8-799b-4751-9054-0e6d367ad438" providerId="ADAL" clId="{96B13DC0-37B8-4673-A642-5D88D0BC9C4C}" dt="2024-05-23T05:36:04.811" v="532" actId="2"/>
          <ac:graphicFrameMkLst>
            <pc:docMk/>
            <pc:sldMk cId="3656655919" sldId="2147479650"/>
            <ac:graphicFrameMk id="2" creationId="{9A01A706-055E-AC27-97DF-182B182598D6}"/>
          </ac:graphicFrameMkLst>
        </pc:graphicFrameChg>
      </pc:sldChg>
      <pc:sldChg chg="modSp mod modNotes modNotesTx">
        <pc:chgData name="Manika Dhiman (AQUENT LLC)" userId="748be0d8-799b-4751-9054-0e6d367ad438" providerId="ADAL" clId="{96B13DC0-37B8-4673-A642-5D88D0BC9C4C}" dt="2024-05-23T05:36:03.307" v="526" actId="2"/>
        <pc:sldMkLst>
          <pc:docMk/>
          <pc:sldMk cId="1458162600" sldId="2147479651"/>
        </pc:sldMkLst>
        <pc:spChg chg="mod">
          <ac:chgData name="Manika Dhiman (AQUENT LLC)" userId="748be0d8-799b-4751-9054-0e6d367ad438" providerId="ADAL" clId="{96B13DC0-37B8-4673-A642-5D88D0BC9C4C}" dt="2024-05-23T05:36:02.249" v="522" actId="2"/>
          <ac:spMkLst>
            <pc:docMk/>
            <pc:sldMk cId="1458162600" sldId="2147479651"/>
            <ac:spMk id="4" creationId="{BBED0861-3E03-B9C1-3238-1CC243663A3F}"/>
          </ac:spMkLst>
        </pc:spChg>
      </pc:sldChg>
      <pc:sldChg chg="modSp mod modNotes modNotesTx">
        <pc:chgData name="Manika Dhiman (AQUENT LLC)" userId="748be0d8-799b-4751-9054-0e6d367ad438" providerId="ADAL" clId="{96B13DC0-37B8-4673-A642-5D88D0BC9C4C}" dt="2024-05-23T05:36:00.635" v="516" actId="2"/>
        <pc:sldMkLst>
          <pc:docMk/>
          <pc:sldMk cId="3961414915" sldId="2147479652"/>
        </pc:sldMkLst>
        <pc:graphicFrameChg chg="mod modGraphic">
          <ac:chgData name="Manika Dhiman (AQUENT LLC)" userId="748be0d8-799b-4751-9054-0e6d367ad438" providerId="ADAL" clId="{96B13DC0-37B8-4673-A642-5D88D0BC9C4C}" dt="2024-05-23T05:36:00.635" v="516" actId="2"/>
          <ac:graphicFrameMkLst>
            <pc:docMk/>
            <pc:sldMk cId="3961414915" sldId="2147479652"/>
            <ac:graphicFrameMk id="2" creationId="{6ABA9748-A2B9-1C61-4688-4A35294570A4}"/>
          </ac:graphicFrameMkLst>
        </pc:graphicFrameChg>
      </pc:sldChg>
      <pc:sldChg chg="modSp mod modNotes modNotesTx">
        <pc:chgData name="Manika Dhiman (AQUENT LLC)" userId="748be0d8-799b-4751-9054-0e6d367ad438" providerId="ADAL" clId="{96B13DC0-37B8-4673-A642-5D88D0BC9C4C}" dt="2024-05-23T05:36:17.758" v="583" actId="2"/>
        <pc:sldMkLst>
          <pc:docMk/>
          <pc:sldMk cId="1266042809" sldId="2147479653"/>
        </pc:sldMkLst>
        <pc:graphicFrameChg chg="mod modGraphic">
          <ac:chgData name="Manika Dhiman (AQUENT LLC)" userId="748be0d8-799b-4751-9054-0e6d367ad438" providerId="ADAL" clId="{96B13DC0-37B8-4673-A642-5D88D0BC9C4C}" dt="2024-05-23T05:36:17.758" v="583" actId="2"/>
          <ac:graphicFrameMkLst>
            <pc:docMk/>
            <pc:sldMk cId="1266042809" sldId="2147479653"/>
            <ac:graphicFrameMk id="2" creationId="{55D0255D-CB85-ECFA-1E24-492DE176671E}"/>
          </ac:graphicFrameMkLst>
        </pc:graphicFrameChg>
      </pc:sldChg>
      <pc:sldChg chg="addSp delSp modSp mod modAnim modNotes modNotesTx">
        <pc:chgData name="Manika Dhiman (AQUENT LLC)" userId="748be0d8-799b-4751-9054-0e6d367ad438" providerId="ADAL" clId="{96B13DC0-37B8-4673-A642-5D88D0BC9C4C}" dt="2024-05-24T16:26:27.785" v="739"/>
        <pc:sldMkLst>
          <pc:docMk/>
          <pc:sldMk cId="3870347295" sldId="2147479655"/>
        </pc:sldMkLst>
        <pc:spChg chg="add mod">
          <ac:chgData name="Manika Dhiman (AQUENT LLC)" userId="748be0d8-799b-4751-9054-0e6d367ad438" providerId="ADAL" clId="{96B13DC0-37B8-4673-A642-5D88D0BC9C4C}" dt="2024-05-24T16:26:27.785" v="739"/>
          <ac:spMkLst>
            <pc:docMk/>
            <pc:sldMk cId="3870347295" sldId="2147479655"/>
            <ac:spMk id="6" creationId="{0C0813E6-DEF6-D9A1-B766-777B0EBE078C}"/>
          </ac:spMkLst>
        </pc:spChg>
        <pc:spChg chg="add mod">
          <ac:chgData name="Manika Dhiman (AQUENT LLC)" userId="748be0d8-799b-4751-9054-0e6d367ad438" providerId="ADAL" clId="{96B13DC0-37B8-4673-A642-5D88D0BC9C4C}" dt="2024-05-24T16:26:27.785" v="739"/>
          <ac:spMkLst>
            <pc:docMk/>
            <pc:sldMk cId="3870347295" sldId="2147479655"/>
            <ac:spMk id="7" creationId="{EE343106-5521-B3AE-3C23-2263C1074745}"/>
          </ac:spMkLst>
        </pc:spChg>
        <pc:spChg chg="add mod">
          <ac:chgData name="Manika Dhiman (AQUENT LLC)" userId="748be0d8-799b-4751-9054-0e6d367ad438" providerId="ADAL" clId="{96B13DC0-37B8-4673-A642-5D88D0BC9C4C}" dt="2024-05-24T16:26:27.785" v="739"/>
          <ac:spMkLst>
            <pc:docMk/>
            <pc:sldMk cId="3870347295" sldId="2147479655"/>
            <ac:spMk id="8" creationId="{7F6DE430-00F5-3BAF-BE6A-24208307A344}"/>
          </ac:spMkLst>
        </pc:spChg>
        <pc:spChg chg="add mod">
          <ac:chgData name="Manika Dhiman (AQUENT LLC)" userId="748be0d8-799b-4751-9054-0e6d367ad438" providerId="ADAL" clId="{96B13DC0-37B8-4673-A642-5D88D0BC9C4C}" dt="2024-05-24T16:26:27.785" v="739"/>
          <ac:spMkLst>
            <pc:docMk/>
            <pc:sldMk cId="3870347295" sldId="2147479655"/>
            <ac:spMk id="9" creationId="{351187AE-B0F2-0B6F-13E7-8EA53C5F650E}"/>
          </ac:spMkLst>
        </pc:spChg>
        <pc:spChg chg="add mod">
          <ac:chgData name="Manika Dhiman (AQUENT LLC)" userId="748be0d8-799b-4751-9054-0e6d367ad438" providerId="ADAL" clId="{96B13DC0-37B8-4673-A642-5D88D0BC9C4C}" dt="2024-05-24T16:26:27.785" v="739"/>
          <ac:spMkLst>
            <pc:docMk/>
            <pc:sldMk cId="3870347295" sldId="2147479655"/>
            <ac:spMk id="10" creationId="{92F5A499-BC73-047D-744E-58A8A71300B0}"/>
          </ac:spMkLst>
        </pc:spChg>
        <pc:picChg chg="del">
          <ac:chgData name="Manika Dhiman (AQUENT LLC)" userId="748be0d8-799b-4751-9054-0e6d367ad438" providerId="ADAL" clId="{96B13DC0-37B8-4673-A642-5D88D0BC9C4C}" dt="2024-05-24T16:26:11.168" v="737" actId="478"/>
          <ac:picMkLst>
            <pc:docMk/>
            <pc:sldMk cId="3870347295" sldId="2147479655"/>
            <ac:picMk id="2" creationId="{32C7CBCF-CC27-B065-A9D4-726AF9AEB9F0}"/>
          </ac:picMkLst>
        </pc:picChg>
        <pc:picChg chg="add mod">
          <ac:chgData name="Manika Dhiman (AQUENT LLC)" userId="748be0d8-799b-4751-9054-0e6d367ad438" providerId="ADAL" clId="{96B13DC0-37B8-4673-A642-5D88D0BC9C4C}" dt="2024-05-24T16:26:11.970" v="738"/>
          <ac:picMkLst>
            <pc:docMk/>
            <pc:sldMk cId="3870347295" sldId="2147479655"/>
            <ac:picMk id="4" creationId="{238CE303-0417-F32A-2FD2-50030F983ADF}"/>
          </ac:picMkLst>
        </pc:picChg>
        <pc:picChg chg="add mod">
          <ac:chgData name="Manika Dhiman (AQUENT LLC)" userId="748be0d8-799b-4751-9054-0e6d367ad438" providerId="ADAL" clId="{96B13DC0-37B8-4673-A642-5D88D0BC9C4C}" dt="2024-05-24T16:26:27.785" v="739"/>
          <ac:picMkLst>
            <pc:docMk/>
            <pc:sldMk cId="3870347295" sldId="2147479655"/>
            <ac:picMk id="5" creationId="{FBAE1813-64C9-BD8E-DD67-81674D63A1FD}"/>
          </ac:picMkLst>
        </pc:picChg>
      </pc:sldChg>
      <pc:sldChg chg="modNotes modNotesTx">
        <pc:chgData name="Manika Dhiman (AQUENT LLC)" userId="748be0d8-799b-4751-9054-0e6d367ad438" providerId="ADAL" clId="{96B13DC0-37B8-4673-A642-5D88D0BC9C4C}" dt="2024-05-23T05:36:39.273" v="672" actId="2"/>
        <pc:sldMkLst>
          <pc:docMk/>
          <pc:sldMk cId="2550140382" sldId="2147479656"/>
        </pc:sldMkLst>
      </pc:sldChg>
      <pc:sldChg chg="addSp delSp modSp mod modAnim modNotes modNotesTx">
        <pc:chgData name="Manika Dhiman (AQUENT LLC)" userId="748be0d8-799b-4751-9054-0e6d367ad438" providerId="ADAL" clId="{96B13DC0-37B8-4673-A642-5D88D0BC9C4C}" dt="2024-05-24T16:25:35.093" v="736"/>
        <pc:sldMkLst>
          <pc:docMk/>
          <pc:sldMk cId="1066712459" sldId="2147479657"/>
        </pc:sldMkLst>
        <pc:spChg chg="add mod">
          <ac:chgData name="Manika Dhiman (AQUENT LLC)" userId="748be0d8-799b-4751-9054-0e6d367ad438" providerId="ADAL" clId="{96B13DC0-37B8-4673-A642-5D88D0BC9C4C}" dt="2024-05-24T16:25:35.093" v="736"/>
          <ac:spMkLst>
            <pc:docMk/>
            <pc:sldMk cId="1066712459" sldId="2147479657"/>
            <ac:spMk id="5" creationId="{58282CB9-A3A3-B4B3-4E7F-DF9274DC2ED6}"/>
          </ac:spMkLst>
        </pc:spChg>
        <pc:picChg chg="del">
          <ac:chgData name="Manika Dhiman (AQUENT LLC)" userId="748be0d8-799b-4751-9054-0e6d367ad438" providerId="ADAL" clId="{96B13DC0-37B8-4673-A642-5D88D0BC9C4C}" dt="2024-05-24T16:25:34.266" v="735" actId="478"/>
          <ac:picMkLst>
            <pc:docMk/>
            <pc:sldMk cId="1066712459" sldId="2147479657"/>
            <ac:picMk id="2" creationId="{A4E572CF-1EA2-5EE2-02F8-89227B960D69}"/>
          </ac:picMkLst>
        </pc:picChg>
        <pc:picChg chg="add mod">
          <ac:chgData name="Manika Dhiman (AQUENT LLC)" userId="748be0d8-799b-4751-9054-0e6d367ad438" providerId="ADAL" clId="{96B13DC0-37B8-4673-A642-5D88D0BC9C4C}" dt="2024-05-24T16:25:35.093" v="736"/>
          <ac:picMkLst>
            <pc:docMk/>
            <pc:sldMk cId="1066712459" sldId="2147479657"/>
            <ac:picMk id="4" creationId="{299898FC-DAEF-E580-8E33-6EB6689DA43B}"/>
          </ac:picMkLst>
        </pc:picChg>
      </pc:sldChg>
      <pc:sldChg chg="addSp delSp modSp mod modAnim modNotes modNotesTx">
        <pc:chgData name="Manika Dhiman (AQUENT LLC)" userId="748be0d8-799b-4751-9054-0e6d367ad438" providerId="ADAL" clId="{96B13DC0-37B8-4673-A642-5D88D0BC9C4C}" dt="2024-05-24T16:25:01.577" v="734"/>
        <pc:sldMkLst>
          <pc:docMk/>
          <pc:sldMk cId="1336136772" sldId="2147479658"/>
        </pc:sldMkLst>
        <pc:spChg chg="add mod">
          <ac:chgData name="Manika Dhiman (AQUENT LLC)" userId="748be0d8-799b-4751-9054-0e6d367ad438" providerId="ADAL" clId="{96B13DC0-37B8-4673-A642-5D88D0BC9C4C}" dt="2024-05-24T16:25:01.577" v="734"/>
          <ac:spMkLst>
            <pc:docMk/>
            <pc:sldMk cId="1336136772" sldId="2147479658"/>
            <ac:spMk id="7" creationId="{05B6AA67-B057-272F-AA91-9D303F72EED5}"/>
          </ac:spMkLst>
        </pc:spChg>
        <pc:picChg chg="del">
          <ac:chgData name="Manika Dhiman (AQUENT LLC)" userId="748be0d8-799b-4751-9054-0e6d367ad438" providerId="ADAL" clId="{96B13DC0-37B8-4673-A642-5D88D0BC9C4C}" dt="2024-05-24T16:23:38.832" v="727" actId="478"/>
          <ac:picMkLst>
            <pc:docMk/>
            <pc:sldMk cId="1336136772" sldId="2147479658"/>
            <ac:picMk id="2" creationId="{1AA27D7A-F0BE-75C1-D112-156229FC7196}"/>
          </ac:picMkLst>
        </pc:picChg>
        <pc:picChg chg="add del mod">
          <ac:chgData name="Manika Dhiman (AQUENT LLC)" userId="748be0d8-799b-4751-9054-0e6d367ad438" providerId="ADAL" clId="{96B13DC0-37B8-4673-A642-5D88D0BC9C4C}" dt="2024-05-24T16:24:21.606" v="731" actId="478"/>
          <ac:picMkLst>
            <pc:docMk/>
            <pc:sldMk cId="1336136772" sldId="2147479658"/>
            <ac:picMk id="4" creationId="{69677F38-D6D6-4445-3215-684DD2BE8FD1}"/>
          </ac:picMkLst>
        </pc:picChg>
        <pc:picChg chg="add del mod">
          <ac:chgData name="Manika Dhiman (AQUENT LLC)" userId="748be0d8-799b-4751-9054-0e6d367ad438" providerId="ADAL" clId="{96B13DC0-37B8-4673-A642-5D88D0BC9C4C}" dt="2024-05-24T16:25:00.870" v="733" actId="478"/>
          <ac:picMkLst>
            <pc:docMk/>
            <pc:sldMk cId="1336136772" sldId="2147479658"/>
            <ac:picMk id="5" creationId="{8F9CF87C-A187-8087-6344-D6659D99ACBF}"/>
          </ac:picMkLst>
        </pc:picChg>
        <pc:picChg chg="add mod">
          <ac:chgData name="Manika Dhiman (AQUENT LLC)" userId="748be0d8-799b-4751-9054-0e6d367ad438" providerId="ADAL" clId="{96B13DC0-37B8-4673-A642-5D88D0BC9C4C}" dt="2024-05-24T16:25:01.577" v="734"/>
          <ac:picMkLst>
            <pc:docMk/>
            <pc:sldMk cId="1336136772" sldId="2147479658"/>
            <ac:picMk id="6" creationId="{1CD18A31-DBDA-DDBB-D2E2-289F317AC187}"/>
          </ac:picMkLst>
        </pc:picChg>
      </pc:sldChg>
      <pc:sldChg chg="modSp mod modNotes">
        <pc:chgData name="Manika Dhiman (AQUENT LLC)" userId="748be0d8-799b-4751-9054-0e6d367ad438" providerId="ADAL" clId="{96B13DC0-37B8-4673-A642-5D88D0BC9C4C}" dt="2024-05-23T05:29:05.915" v="449" actId="14100"/>
        <pc:sldMkLst>
          <pc:docMk/>
          <pc:sldMk cId="3882889766" sldId="2147479659"/>
        </pc:sldMkLst>
        <pc:graphicFrameChg chg="mod modGraphic">
          <ac:chgData name="Manika Dhiman (AQUENT LLC)" userId="748be0d8-799b-4751-9054-0e6d367ad438" providerId="ADAL" clId="{96B13DC0-37B8-4673-A642-5D88D0BC9C4C}" dt="2024-05-23T05:29:05.915" v="449" actId="14100"/>
          <ac:graphicFrameMkLst>
            <pc:docMk/>
            <pc:sldMk cId="3882889766" sldId="2147479659"/>
            <ac:graphicFrameMk id="2" creationId="{20EDD713-57EF-37D9-1AEA-A9F4937426F2}"/>
          </ac:graphicFrameMkLst>
        </pc:graphicFrameChg>
      </pc:sldChg>
      <pc:sldChg chg="modNotes">
        <pc:chgData name="Manika Dhiman (AQUENT LLC)" userId="748be0d8-799b-4751-9054-0e6d367ad438" providerId="ADAL" clId="{96B13DC0-37B8-4673-A642-5D88D0BC9C4C}" dt="2024-05-23T05:15:45.624" v="314" actId="478"/>
        <pc:sldMkLst>
          <pc:docMk/>
          <pc:sldMk cId="640010417" sldId="2147479660"/>
        </pc:sldMkLst>
      </pc:sldChg>
      <pc:sldChg chg="modSp mod modNotes">
        <pc:chgData name="Manika Dhiman (AQUENT LLC)" userId="748be0d8-799b-4751-9054-0e6d367ad438" providerId="ADAL" clId="{96B13DC0-37B8-4673-A642-5D88D0BC9C4C}" dt="2024-05-23T05:28:57.198" v="448" actId="14100"/>
        <pc:sldMkLst>
          <pc:docMk/>
          <pc:sldMk cId="3112412990" sldId="2147479661"/>
        </pc:sldMkLst>
        <pc:graphicFrameChg chg="mod modGraphic">
          <ac:chgData name="Manika Dhiman (AQUENT LLC)" userId="748be0d8-799b-4751-9054-0e6d367ad438" providerId="ADAL" clId="{96B13DC0-37B8-4673-A642-5D88D0BC9C4C}" dt="2024-05-23T05:28:57.198" v="448" actId="14100"/>
          <ac:graphicFrameMkLst>
            <pc:docMk/>
            <pc:sldMk cId="3112412990" sldId="2147479661"/>
            <ac:graphicFrameMk id="2" creationId="{AA4C3696-9240-DC36-2556-B5055AF3943D}"/>
          </ac:graphicFrameMkLst>
        </pc:graphicFrameChg>
      </pc:sldChg>
      <pc:sldChg chg="modSp mod modNotes">
        <pc:chgData name="Manika Dhiman (AQUENT LLC)" userId="748be0d8-799b-4751-9054-0e6d367ad438" providerId="ADAL" clId="{96B13DC0-37B8-4673-A642-5D88D0BC9C4C}" dt="2024-05-23T05:36:36.902" v="662" actId="2"/>
        <pc:sldMkLst>
          <pc:docMk/>
          <pc:sldMk cId="965145080" sldId="2147479662"/>
        </pc:sldMkLst>
        <pc:graphicFrameChg chg="mod modGraphic">
          <ac:chgData name="Manika Dhiman (AQUENT LLC)" userId="748be0d8-799b-4751-9054-0e6d367ad438" providerId="ADAL" clId="{96B13DC0-37B8-4673-A642-5D88D0BC9C4C}" dt="2024-05-23T05:36:36.902" v="662" actId="2"/>
          <ac:graphicFrameMkLst>
            <pc:docMk/>
            <pc:sldMk cId="965145080" sldId="2147479662"/>
            <ac:graphicFrameMk id="2" creationId="{5E0E5224-CC94-2B1C-1832-00C2B0B9C463}"/>
          </ac:graphicFrameMkLst>
        </pc:graphicFrameChg>
      </pc:sldChg>
      <pc:sldChg chg="modSp mod modNotes">
        <pc:chgData name="Manika Dhiman (AQUENT LLC)" userId="748be0d8-799b-4751-9054-0e6d367ad438" providerId="ADAL" clId="{96B13DC0-37B8-4673-A642-5D88D0BC9C4C}" dt="2024-05-23T05:36:35.721" v="657" actId="2"/>
        <pc:sldMkLst>
          <pc:docMk/>
          <pc:sldMk cId="2021462073" sldId="2147479663"/>
        </pc:sldMkLst>
        <pc:spChg chg="mod">
          <ac:chgData name="Manika Dhiman (AQUENT LLC)" userId="748be0d8-799b-4751-9054-0e6d367ad438" providerId="ADAL" clId="{96B13DC0-37B8-4673-A642-5D88D0BC9C4C}" dt="2024-05-23T05:36:35.721" v="657" actId="2"/>
          <ac:spMkLst>
            <pc:docMk/>
            <pc:sldMk cId="2021462073" sldId="2147479663"/>
            <ac:spMk id="4" creationId="{BBED0861-3E03-B9C1-3238-1CC243663A3F}"/>
          </ac:spMkLst>
        </pc:spChg>
      </pc:sldChg>
      <pc:sldChg chg="addSp delSp modSp mod modAnim modNotes modNotesTx">
        <pc:chgData name="Manika Dhiman (AQUENT LLC)" userId="748be0d8-799b-4751-9054-0e6d367ad438" providerId="ADAL" clId="{96B13DC0-37B8-4673-A642-5D88D0BC9C4C}" dt="2024-05-24T17:16:13.903" v="741"/>
        <pc:sldMkLst>
          <pc:docMk/>
          <pc:sldMk cId="1318798573" sldId="2147479664"/>
        </pc:sldMkLst>
        <pc:spChg chg="add mod">
          <ac:chgData name="Manika Dhiman (AQUENT LLC)" userId="748be0d8-799b-4751-9054-0e6d367ad438" providerId="ADAL" clId="{96B13DC0-37B8-4673-A642-5D88D0BC9C4C}" dt="2024-05-24T17:16:13.903" v="741"/>
          <ac:spMkLst>
            <pc:docMk/>
            <pc:sldMk cId="1318798573" sldId="2147479664"/>
            <ac:spMk id="5" creationId="{4FAD4C15-192F-0927-2D3A-2CB14B895868}"/>
          </ac:spMkLst>
        </pc:spChg>
        <pc:picChg chg="del">
          <ac:chgData name="Manika Dhiman (AQUENT LLC)" userId="748be0d8-799b-4751-9054-0e6d367ad438" providerId="ADAL" clId="{96B13DC0-37B8-4673-A642-5D88D0BC9C4C}" dt="2024-05-24T17:16:12.814" v="740" actId="478"/>
          <ac:picMkLst>
            <pc:docMk/>
            <pc:sldMk cId="1318798573" sldId="2147479664"/>
            <ac:picMk id="2" creationId="{A917F662-5E4D-7849-52FF-1D2DDA0716E2}"/>
          </ac:picMkLst>
        </pc:picChg>
        <pc:picChg chg="add mod">
          <ac:chgData name="Manika Dhiman (AQUENT LLC)" userId="748be0d8-799b-4751-9054-0e6d367ad438" providerId="ADAL" clId="{96B13DC0-37B8-4673-A642-5D88D0BC9C4C}" dt="2024-05-24T17:16:13.903" v="741"/>
          <ac:picMkLst>
            <pc:docMk/>
            <pc:sldMk cId="1318798573" sldId="2147479664"/>
            <ac:picMk id="4" creationId="{FC1E20CD-7960-8D7C-3C19-76889F874DB8}"/>
          </ac:picMkLst>
        </pc:picChg>
      </pc:sldChg>
      <pc:sldChg chg="modNotes modNotesTx">
        <pc:chgData name="Manika Dhiman (AQUENT LLC)" userId="748be0d8-799b-4751-9054-0e6d367ad438" providerId="ADAL" clId="{96B13DC0-37B8-4673-A642-5D88D0BC9C4C}" dt="2024-05-23T05:36:34.326" v="651" actId="2"/>
        <pc:sldMkLst>
          <pc:docMk/>
          <pc:sldMk cId="4134585388" sldId="2147479665"/>
        </pc:sldMkLst>
      </pc:sldChg>
      <pc:sldChg chg="modNotes modNotesTx">
        <pc:chgData name="Manika Dhiman (AQUENT LLC)" userId="748be0d8-799b-4751-9054-0e6d367ad438" providerId="ADAL" clId="{96B13DC0-37B8-4673-A642-5D88D0BC9C4C}" dt="2024-05-23T05:36:33.844" v="649" actId="2"/>
        <pc:sldMkLst>
          <pc:docMk/>
          <pc:sldMk cId="411924184" sldId="2147479666"/>
        </pc:sldMkLst>
      </pc:sldChg>
      <pc:sldChg chg="modSp mod modNotes modNotesTx">
        <pc:chgData name="Manika Dhiman (AQUENT LLC)" userId="748be0d8-799b-4751-9054-0e6d367ad438" providerId="ADAL" clId="{96B13DC0-37B8-4673-A642-5D88D0BC9C4C}" dt="2024-05-23T05:36:33.064" v="646" actId="2"/>
        <pc:sldMkLst>
          <pc:docMk/>
          <pc:sldMk cId="3798790942" sldId="2147479667"/>
        </pc:sldMkLst>
        <pc:graphicFrameChg chg="mod modGraphic">
          <ac:chgData name="Manika Dhiman (AQUENT LLC)" userId="748be0d8-799b-4751-9054-0e6d367ad438" providerId="ADAL" clId="{96B13DC0-37B8-4673-A642-5D88D0BC9C4C}" dt="2024-05-23T05:36:32.851" v="645" actId="2"/>
          <ac:graphicFrameMkLst>
            <pc:docMk/>
            <pc:sldMk cId="3798790942" sldId="2147479667"/>
            <ac:graphicFrameMk id="2" creationId="{DCE25EB2-0C93-E8DC-0DFA-01F5735030D4}"/>
          </ac:graphicFrameMkLst>
        </pc:graphicFrameChg>
      </pc:sldChg>
      <pc:sldChg chg="modSp mod modNotes modNotesTx">
        <pc:chgData name="Manika Dhiman (AQUENT LLC)" userId="748be0d8-799b-4751-9054-0e6d367ad438" providerId="ADAL" clId="{96B13DC0-37B8-4673-A642-5D88D0BC9C4C}" dt="2024-05-23T05:36:30.274" v="635" actId="2"/>
        <pc:sldMkLst>
          <pc:docMk/>
          <pc:sldMk cId="286737750" sldId="2147479668"/>
        </pc:sldMkLst>
        <pc:graphicFrameChg chg="mod modGraphic">
          <ac:chgData name="Manika Dhiman (AQUENT LLC)" userId="748be0d8-799b-4751-9054-0e6d367ad438" providerId="ADAL" clId="{96B13DC0-37B8-4673-A642-5D88D0BC9C4C}" dt="2024-05-23T05:36:30.015" v="634" actId="2"/>
          <ac:graphicFrameMkLst>
            <pc:docMk/>
            <pc:sldMk cId="286737750" sldId="2147479668"/>
            <ac:graphicFrameMk id="6" creationId="{1E281C56-0773-381A-E8D8-0EAB25C36870}"/>
          </ac:graphicFrameMkLst>
        </pc:graphicFrameChg>
      </pc:sldChg>
      <pc:sldChg chg="modSp mod modNotes modNotesTx">
        <pc:chgData name="Manika Dhiman (AQUENT LLC)" userId="748be0d8-799b-4751-9054-0e6d367ad438" providerId="ADAL" clId="{96B13DC0-37B8-4673-A642-5D88D0BC9C4C}" dt="2024-05-23T05:36:28.444" v="627" actId="2"/>
        <pc:sldMkLst>
          <pc:docMk/>
          <pc:sldMk cId="213318845" sldId="2147479669"/>
        </pc:sldMkLst>
        <pc:graphicFrameChg chg="mod modGraphic">
          <ac:chgData name="Manika Dhiman (AQUENT LLC)" userId="748be0d8-799b-4751-9054-0e6d367ad438" providerId="ADAL" clId="{96B13DC0-37B8-4673-A642-5D88D0BC9C4C}" dt="2024-05-23T05:36:28.234" v="626" actId="2"/>
          <ac:graphicFrameMkLst>
            <pc:docMk/>
            <pc:sldMk cId="213318845" sldId="2147479669"/>
            <ac:graphicFrameMk id="2" creationId="{8DE6AA96-57EC-9E29-70D0-022E02080A7B}"/>
          </ac:graphicFrameMkLst>
        </pc:graphicFrameChg>
      </pc:sldChg>
      <pc:sldChg chg="modSp mod modNotes modNotesTx">
        <pc:chgData name="Manika Dhiman (AQUENT LLC)" userId="748be0d8-799b-4751-9054-0e6d367ad438" providerId="ADAL" clId="{96B13DC0-37B8-4673-A642-5D88D0BC9C4C}" dt="2024-05-23T05:36:25.863" v="616" actId="2"/>
        <pc:sldMkLst>
          <pc:docMk/>
          <pc:sldMk cId="1699723517" sldId="2147479670"/>
        </pc:sldMkLst>
        <pc:graphicFrameChg chg="mod modGraphic">
          <ac:chgData name="Manika Dhiman (AQUENT LLC)" userId="748be0d8-799b-4751-9054-0e6d367ad438" providerId="ADAL" clId="{96B13DC0-37B8-4673-A642-5D88D0BC9C4C}" dt="2024-05-23T05:36:25.147" v="613" actId="2"/>
          <ac:graphicFrameMkLst>
            <pc:docMk/>
            <pc:sldMk cId="1699723517" sldId="2147479670"/>
            <ac:graphicFrameMk id="2" creationId="{06B89E27-0127-0030-FB38-DADFACAC5DEC}"/>
          </ac:graphicFrameMkLst>
        </pc:graphicFrameChg>
      </pc:sldChg>
      <pc:sldChg chg="modSp mod modNotes modNotesTx">
        <pc:chgData name="Manika Dhiman (AQUENT LLC)" userId="748be0d8-799b-4751-9054-0e6d367ad438" providerId="ADAL" clId="{96B13DC0-37B8-4673-A642-5D88D0BC9C4C}" dt="2024-05-23T05:36:22.562" v="602" actId="2"/>
        <pc:sldMkLst>
          <pc:docMk/>
          <pc:sldMk cId="2899412532" sldId="2147479671"/>
        </pc:sldMkLst>
        <pc:graphicFrameChg chg="mod modGraphic">
          <ac:chgData name="Manika Dhiman (AQUENT LLC)" userId="748be0d8-799b-4751-9054-0e6d367ad438" providerId="ADAL" clId="{96B13DC0-37B8-4673-A642-5D88D0BC9C4C}" dt="2024-05-23T05:36:21.844" v="599" actId="2"/>
          <ac:graphicFrameMkLst>
            <pc:docMk/>
            <pc:sldMk cId="2899412532" sldId="2147479671"/>
            <ac:graphicFrameMk id="2" creationId="{A423642E-88D3-94D3-6368-3EF3FAF1478E}"/>
          </ac:graphicFrameMkLst>
        </pc:graphicFrameChg>
      </pc:sldChg>
      <pc:sldChg chg="modSp mod modNotes">
        <pc:chgData name="Manika Dhiman (AQUENT LLC)" userId="748be0d8-799b-4751-9054-0e6d367ad438" providerId="ADAL" clId="{96B13DC0-37B8-4673-A642-5D88D0BC9C4C}" dt="2024-05-23T05:36:49.193" v="714" actId="2"/>
        <pc:sldMkLst>
          <pc:docMk/>
          <pc:sldMk cId="2345913656" sldId="2147479672"/>
        </pc:sldMkLst>
        <pc:spChg chg="mod">
          <ac:chgData name="Manika Dhiman (AQUENT LLC)" userId="748be0d8-799b-4751-9054-0e6d367ad438" providerId="ADAL" clId="{96B13DC0-37B8-4673-A642-5D88D0BC9C4C}" dt="2024-05-23T05:36:49.193" v="714" actId="2"/>
          <ac:spMkLst>
            <pc:docMk/>
            <pc:sldMk cId="2345913656" sldId="2147479672"/>
            <ac:spMk id="4" creationId="{BBED0861-3E03-B9C1-3238-1CC243663A3F}"/>
          </ac:spMkLst>
        </pc:spChg>
      </pc:sldChg>
      <pc:sldChg chg="modNotes">
        <pc:chgData name="Manika Dhiman (AQUENT LLC)" userId="748be0d8-799b-4751-9054-0e6d367ad438" providerId="ADAL" clId="{96B13DC0-37B8-4673-A642-5D88D0BC9C4C}" dt="2024-05-23T05:14:53.350" v="297" actId="478"/>
        <pc:sldMkLst>
          <pc:docMk/>
          <pc:sldMk cId="2622365465" sldId="2147479673"/>
        </pc:sldMkLst>
      </pc:sldChg>
      <pc:sldChg chg="modSp mod modNotes">
        <pc:chgData name="Manika Dhiman (AQUENT LLC)" userId="748be0d8-799b-4751-9054-0e6d367ad438" providerId="ADAL" clId="{96B13DC0-37B8-4673-A642-5D88D0BC9C4C}" dt="2024-05-23T05:36:45.411" v="698" actId="2"/>
        <pc:sldMkLst>
          <pc:docMk/>
          <pc:sldMk cId="3361647189" sldId="2147479674"/>
        </pc:sldMkLst>
        <pc:spChg chg="mod">
          <ac:chgData name="Manika Dhiman (AQUENT LLC)" userId="748be0d8-799b-4751-9054-0e6d367ad438" providerId="ADAL" clId="{96B13DC0-37B8-4673-A642-5D88D0BC9C4C}" dt="2024-05-23T05:36:44.962" v="696" actId="2"/>
          <ac:spMkLst>
            <pc:docMk/>
            <pc:sldMk cId="3361647189" sldId="2147479674"/>
            <ac:spMk id="4" creationId="{BBED0861-3E03-B9C1-3238-1CC243663A3F}"/>
          </ac:spMkLst>
        </pc:spChg>
        <pc:graphicFrameChg chg="modGraphic">
          <ac:chgData name="Manika Dhiman (AQUENT LLC)" userId="748be0d8-799b-4751-9054-0e6d367ad438" providerId="ADAL" clId="{96B13DC0-37B8-4673-A642-5D88D0BC9C4C}" dt="2024-05-23T05:36:45.411" v="698" actId="2"/>
          <ac:graphicFrameMkLst>
            <pc:docMk/>
            <pc:sldMk cId="3361647189" sldId="2147479674"/>
            <ac:graphicFrameMk id="2" creationId="{4CEA8580-C816-C195-A7B4-24D0AC8C997E}"/>
          </ac:graphicFrameMkLst>
        </pc:graphicFrameChg>
      </pc:sldChg>
      <pc:sldChg chg="modSp mod modNotes">
        <pc:chgData name="Manika Dhiman (AQUENT LLC)" userId="748be0d8-799b-4751-9054-0e6d367ad438" providerId="ADAL" clId="{96B13DC0-37B8-4673-A642-5D88D0BC9C4C}" dt="2024-05-23T05:36:46.131" v="701" actId="2"/>
        <pc:sldMkLst>
          <pc:docMk/>
          <pc:sldMk cId="305248426" sldId="2147479675"/>
        </pc:sldMkLst>
        <pc:graphicFrameChg chg="modGraphic">
          <ac:chgData name="Manika Dhiman (AQUENT LLC)" userId="748be0d8-799b-4751-9054-0e6d367ad438" providerId="ADAL" clId="{96B13DC0-37B8-4673-A642-5D88D0BC9C4C}" dt="2024-05-23T05:36:46.131" v="701" actId="2"/>
          <ac:graphicFrameMkLst>
            <pc:docMk/>
            <pc:sldMk cId="305248426" sldId="2147479675"/>
            <ac:graphicFrameMk id="6" creationId="{1D884DCE-977B-4860-76AC-27D20F7EB458}"/>
          </ac:graphicFrameMkLst>
        </pc:graphicFrameChg>
      </pc:sldChg>
      <pc:sldChg chg="modSp mod modNotes">
        <pc:chgData name="Manika Dhiman (AQUENT LLC)" userId="748be0d8-799b-4751-9054-0e6d367ad438" providerId="ADAL" clId="{96B13DC0-37B8-4673-A642-5D88D0BC9C4C}" dt="2024-05-23T05:36:52.459" v="726" actId="2"/>
        <pc:sldMkLst>
          <pc:docMk/>
          <pc:sldMk cId="565016737" sldId="2147479676"/>
        </pc:sldMkLst>
        <pc:graphicFrameChg chg="mod modGraphic">
          <ac:chgData name="Manika Dhiman (AQUENT LLC)" userId="748be0d8-799b-4751-9054-0e6d367ad438" providerId="ADAL" clId="{96B13DC0-37B8-4673-A642-5D88D0BC9C4C}" dt="2024-05-23T05:36:52.459" v="726" actId="2"/>
          <ac:graphicFrameMkLst>
            <pc:docMk/>
            <pc:sldMk cId="565016737" sldId="2147479676"/>
            <ac:graphicFrameMk id="3" creationId="{21AFD941-660E-2EC3-B200-CE91E0A5BDC0}"/>
          </ac:graphicFrameMkLst>
        </pc:graphicFrameChg>
      </pc:sldChg>
    </pc:docChg>
  </pc:docChgLst>
  <pc:docChgLst>
    <pc:chgData name="Louis Berner (AQUENT LLC)" userId="S::v-loberner@microsoft.com::b5c6a623-1143-4eb7-94af-54365af29a43" providerId="AD" clId="Web-{4BD4A8ED-300B-90AF-1A8D-B7EC101D479A}"/>
    <pc:docChg chg="modSld">
      <pc:chgData name="Louis Berner (AQUENT LLC)" userId="S::v-loberner@microsoft.com::b5c6a623-1143-4eb7-94af-54365af29a43" providerId="AD" clId="Web-{4BD4A8ED-300B-90AF-1A8D-B7EC101D479A}" dt="2024-05-22T19:36:03.390" v="7" actId="20577"/>
      <pc:docMkLst>
        <pc:docMk/>
      </pc:docMkLst>
      <pc:sldChg chg="modSp">
        <pc:chgData name="Louis Berner (AQUENT LLC)" userId="S::v-loberner@microsoft.com::b5c6a623-1143-4eb7-94af-54365af29a43" providerId="AD" clId="Web-{4BD4A8ED-300B-90AF-1A8D-B7EC101D479A}" dt="2024-05-22T19:35:48.030" v="4" actId="20577"/>
        <pc:sldMkLst>
          <pc:docMk/>
          <pc:sldMk cId="2886648999" sldId="2147479628"/>
        </pc:sldMkLst>
        <pc:spChg chg="mod">
          <ac:chgData name="Louis Berner (AQUENT LLC)" userId="S::v-loberner@microsoft.com::b5c6a623-1143-4eb7-94af-54365af29a43" providerId="AD" clId="Web-{4BD4A8ED-300B-90AF-1A8D-B7EC101D479A}" dt="2024-05-22T19:35:48.030" v="4" actId="20577"/>
          <ac:spMkLst>
            <pc:docMk/>
            <pc:sldMk cId="2886648999" sldId="2147479628"/>
            <ac:spMk id="4" creationId="{BBED0861-3E03-B9C1-3238-1CC243663A3F}"/>
          </ac:spMkLst>
        </pc:spChg>
      </pc:sldChg>
      <pc:sldChg chg="modSp">
        <pc:chgData name="Louis Berner (AQUENT LLC)" userId="S::v-loberner@microsoft.com::b5c6a623-1143-4eb7-94af-54365af29a43" providerId="AD" clId="Web-{4BD4A8ED-300B-90AF-1A8D-B7EC101D479A}" dt="2024-05-22T19:36:03.390" v="7" actId="20577"/>
        <pc:sldMkLst>
          <pc:docMk/>
          <pc:sldMk cId="1410914384" sldId="2147479640"/>
        </pc:sldMkLst>
        <pc:spChg chg="mod">
          <ac:chgData name="Louis Berner (AQUENT LLC)" userId="S::v-loberner@microsoft.com::b5c6a623-1143-4eb7-94af-54365af29a43" providerId="AD" clId="Web-{4BD4A8ED-300B-90AF-1A8D-B7EC101D479A}" dt="2024-05-22T19:36:03.390" v="7" actId="20577"/>
          <ac:spMkLst>
            <pc:docMk/>
            <pc:sldMk cId="1410914384" sldId="2147479640"/>
            <ac:spMk id="3" creationId="{D2202D92-066E-1E5B-0DE5-4F41D27DA97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FA5051-350A-4BD9-9281-86C7B5098590}" type="datetime8">
              <a:rPr lang="en-US" smtClean="0">
                <a:latin typeface="Segoe UI" pitchFamily="34" charset="0"/>
              </a:rPr>
              <a:t>6/3/2024 8:16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5A4AF52-4F90-4932-8477-448DD81D838E}" type="datetime8">
              <a:rPr lang="en-US" smtClean="0"/>
              <a:t>6/3/2024 8:15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en.wikipedia.org/wiki/Routing"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en.wikipedia.org/w/index.php?title=Next-hop_packet_forwarding&amp;action=edit&amp;redlink=1"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3736031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481506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endParaRPr lang="en-US"/>
          </a:p>
        </p:txBody>
      </p:sp>
    </p:spTree>
    <p:extLst>
      <p:ext uri="{BB962C8B-B14F-4D97-AF65-F5344CB8AC3E}">
        <p14:creationId xmlns:p14="http://schemas.microsoft.com/office/powerpoint/2010/main" val="1338527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a:solidFill>
                  <a:srgbClr val="202122"/>
                </a:solidFill>
                <a:effectLst/>
                <a:latin typeface="+mn-lt"/>
              </a:rPr>
              <a:t>The SLB Host Agent listens for SLB policy updates from Network Controller. In addition, the host agent programs rules for SLB into the SDN-enabled Hyper-V Virtual Switches that are configured on the local computer.</a:t>
            </a:r>
          </a:p>
          <a:p>
            <a:endParaRPr lang="en-US" sz="1200" b="0" i="0">
              <a:solidFill>
                <a:srgbClr val="202122"/>
              </a:solidFill>
              <a:effectLst/>
              <a:latin typeface="+mn-lt"/>
            </a:endParaRPr>
          </a:p>
          <a:p>
            <a:r>
              <a:rPr lang="en-US" sz="1200" b="0" i="0">
                <a:solidFill>
                  <a:srgbClr val="202122"/>
                </a:solidFill>
                <a:effectLst/>
                <a:latin typeface="+mn-lt"/>
              </a:rPr>
              <a:t>SlbHostAgent first connects to SdnApi floating IP on port 8570. This connection is unsecure. Sdnapi will redirect slbhostagent to SlbManager service primary. Then slbhostagent will disconnect from sdnapi and connect to slbmanager primary on port 8571. Whenever slbmanager primary changes this process repeats. </a:t>
            </a:r>
            <a:endParaRPr lang="en-US" sz="1200">
              <a:latin typeface="+mn-lt"/>
            </a:endParaRPr>
          </a:p>
          <a:p>
            <a:endParaRPr lang="en-US"/>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638518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a:effectLst/>
                <a:latin typeface="+mn-lt"/>
              </a:rPr>
              <a:t>The SLB MUX processes inbound network traffic and maps VIPs to DIPs, then forwards the traffic to the correct DIP. VIP addresses are advertised as a /32 route to the TOR switches, which requires BGP Peering between the MUX and TOR in order for route propagation to occur. Outside of the BGP requirements between TOR and MUXs, customers can use whatever routing technologies and practices that are implemented in their datacenter.</a:t>
            </a:r>
          </a:p>
          <a:p>
            <a:endParaRPr lang="en-US" sz="1200" b="0" i="0">
              <a:effectLst/>
              <a:latin typeface="+mn-lt"/>
            </a:endParaRPr>
          </a:p>
          <a:p>
            <a:r>
              <a:rPr lang="en-US" sz="1200" b="0" i="0">
                <a:effectLst/>
                <a:latin typeface="+mn-lt"/>
              </a:rPr>
              <a:t>BGP Keep Alive notifies MUXs when a MUX fails, which allows active MUXs to redistribute the load in case of a MUX failure. If the BGP Peering is lost between the MUX and TOR switches, the TORs will automatically update their route tables to eliminate the failed MUX from its routing. This essentially provides load balancing for the load balancers when using Equal Cost Multi Path (ECMP) as the ‘best route’ from the TOR and MUX(s) should be equal. </a:t>
            </a:r>
          </a:p>
          <a:p>
            <a:endParaRPr lang="en-US"/>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4494673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834655" y="4428460"/>
            <a:ext cx="5486400" cy="4114800"/>
          </a:xfrm>
        </p:spPr>
        <p:txBody>
          <a:bodyPr/>
          <a:lstStyle/>
          <a:p>
            <a:pPr algn="l"/>
            <a:endParaRPr lang="en-US" sz="1200" b="0" i="0">
              <a:effectLst/>
              <a:latin typeface="Segoe UI" panose="020B0502040204020203" pitchFamily="34" charset="0"/>
            </a:endParaRPr>
          </a:p>
          <a:p>
            <a:pPr algn="l"/>
            <a:r>
              <a:rPr lang="en-US" sz="1200" b="0" i="0">
                <a:effectLst/>
                <a:latin typeface="+mn-lt"/>
              </a:rPr>
              <a:t>A </a:t>
            </a:r>
            <a:r>
              <a:rPr lang="en-US" sz="1200" b="1" i="0">
                <a:effectLst/>
                <a:latin typeface="+mn-lt"/>
              </a:rPr>
              <a:t>loadBalancerManager</a:t>
            </a:r>
            <a:r>
              <a:rPr lang="en-US" sz="1200" b="0" i="0">
                <a:effectLst/>
                <a:latin typeface="+mn-lt"/>
              </a:rPr>
              <a:t> is a singleton resource, it cannot be deleted once it is created. However, it can be updated.</a:t>
            </a:r>
          </a:p>
          <a:p>
            <a:pPr algn="l"/>
            <a:endParaRPr lang="en-US" sz="1200" b="0" i="0">
              <a:effectLst/>
              <a:latin typeface="+mn-lt"/>
            </a:endParaRPr>
          </a:p>
          <a:p>
            <a:pPr algn="l"/>
            <a:r>
              <a:rPr lang="en-US" sz="1200" b="0" i="0">
                <a:effectLst/>
                <a:latin typeface="+mn-lt"/>
              </a:rPr>
              <a:t>The </a:t>
            </a:r>
            <a:r>
              <a:rPr lang="en-US" sz="1200" b="1" i="0">
                <a:effectLst/>
                <a:latin typeface="+mn-lt"/>
              </a:rPr>
              <a:t>loadBalancerManager</a:t>
            </a:r>
            <a:r>
              <a:rPr lang="en-US" sz="1200" b="0" i="0">
                <a:effectLst/>
                <a:latin typeface="+mn-lt"/>
              </a:rPr>
              <a:t> IP address MUST be part of one of the </a:t>
            </a:r>
            <a:r>
              <a:rPr lang="en-US" sz="1200" b="1" i="0">
                <a:effectLst/>
                <a:latin typeface="+mn-lt"/>
              </a:rPr>
              <a:t>vipIpPools</a:t>
            </a:r>
            <a:r>
              <a:rPr lang="en-US" sz="1200" b="0" i="0">
                <a:effectLst/>
                <a:latin typeface="+mn-lt"/>
              </a:rPr>
              <a:t> configured on the </a:t>
            </a:r>
            <a:r>
              <a:rPr lang="en-US" sz="1200" b="1" i="0">
                <a:effectLst/>
                <a:latin typeface="+mn-lt"/>
              </a:rPr>
              <a:t>loadbalancerManager</a:t>
            </a:r>
            <a:r>
              <a:rPr lang="en-US" sz="1200" b="0" i="0">
                <a:effectLst/>
                <a:latin typeface="+mn-lt"/>
              </a:rPr>
              <a:t> resource.</a:t>
            </a:r>
          </a:p>
          <a:p>
            <a:pPr algn="l"/>
            <a:endParaRPr lang="en-US" sz="1200" b="0" i="0">
              <a:effectLst/>
              <a:latin typeface="+mn-lt"/>
            </a:endParaRPr>
          </a:p>
          <a:p>
            <a:pPr algn="l"/>
            <a:r>
              <a:rPr lang="en-US" sz="1200" b="0" i="0">
                <a:effectLst/>
                <a:latin typeface="+mn-lt"/>
              </a:rPr>
              <a:t>In any update removal of an </a:t>
            </a:r>
            <a:r>
              <a:rPr lang="en-US" sz="1200" b="1" i="0">
                <a:effectLst/>
                <a:latin typeface="+mn-lt"/>
              </a:rPr>
              <a:t>ipPool</a:t>
            </a:r>
            <a:r>
              <a:rPr lang="en-US" sz="1200" b="0" i="0">
                <a:effectLst/>
                <a:latin typeface="+mn-lt"/>
              </a:rPr>
              <a:t> reference form </a:t>
            </a:r>
            <a:r>
              <a:rPr lang="en-US" sz="1200" b="1" i="0">
                <a:effectLst/>
                <a:latin typeface="+mn-lt"/>
              </a:rPr>
              <a:t>vipIpPools</a:t>
            </a:r>
            <a:r>
              <a:rPr lang="en-US" sz="1200" b="0" i="0">
                <a:effectLst/>
                <a:latin typeface="+mn-lt"/>
              </a:rPr>
              <a:t> MUST only be attempted when no </a:t>
            </a:r>
            <a:r>
              <a:rPr lang="en-US" sz="1200" b="1" i="0">
                <a:effectLst/>
                <a:latin typeface="+mn-lt"/>
              </a:rPr>
              <a:t>loadBalancers</a:t>
            </a:r>
            <a:r>
              <a:rPr lang="en-US" sz="1200" b="0" i="0">
                <a:effectLst/>
                <a:latin typeface="+mn-lt"/>
              </a:rPr>
              <a:t> reference IP addresses from that pool in their </a:t>
            </a:r>
            <a:r>
              <a:rPr lang="en-US" sz="1200" b="1" i="0">
                <a:effectLst/>
                <a:latin typeface="+mn-lt"/>
              </a:rPr>
              <a:t>frontendIPConfigurations</a:t>
            </a:r>
            <a:r>
              <a:rPr lang="en-US" sz="1200" b="0" i="0">
                <a:effectLst/>
                <a:latin typeface="+mn-lt"/>
              </a:rPr>
              <a:t> and no public IPs are allocated from that </a:t>
            </a:r>
            <a:r>
              <a:rPr lang="en-US" sz="1200" b="1" i="0">
                <a:effectLst/>
                <a:latin typeface="+mn-lt"/>
              </a:rPr>
              <a:t>ipPool</a:t>
            </a:r>
            <a:r>
              <a:rPr lang="en-US" sz="1200" b="0" i="0">
                <a:effectLst/>
                <a:latin typeface="+mn-lt"/>
              </a:rPr>
              <a:t>. Removal of an in use </a:t>
            </a:r>
            <a:r>
              <a:rPr lang="en-US" sz="1200" b="1" i="0">
                <a:effectLst/>
                <a:latin typeface="+mn-lt"/>
              </a:rPr>
              <a:t>ipPool</a:t>
            </a:r>
            <a:r>
              <a:rPr lang="en-US" sz="1200" b="0" i="0">
                <a:effectLst/>
                <a:latin typeface="+mn-lt"/>
              </a:rPr>
              <a:t> is disallowed and will place the </a:t>
            </a:r>
            <a:r>
              <a:rPr lang="en-US" sz="1200" b="1" i="0">
                <a:effectLst/>
                <a:latin typeface="+mn-lt"/>
              </a:rPr>
              <a:t>loadbalancerManager</a:t>
            </a:r>
            <a:r>
              <a:rPr lang="en-US" sz="1200" b="0" i="0">
                <a:effectLst/>
                <a:latin typeface="+mn-lt"/>
              </a:rPr>
              <a:t> resource in a failed provisioning state.</a:t>
            </a:r>
          </a:p>
          <a:p>
            <a:pPr algn="l"/>
            <a:endParaRPr lang="en-US" sz="1200" b="0" i="0">
              <a:effectLst/>
              <a:latin typeface="+mn-lt"/>
            </a:endParaRPr>
          </a:p>
          <a:p>
            <a:pPr algn="l"/>
            <a:r>
              <a:rPr lang="en-US" sz="1200" b="0" i="0">
                <a:effectLst/>
                <a:latin typeface="+mn-lt"/>
              </a:rPr>
              <a:t>Similarly, if an </a:t>
            </a:r>
            <a:r>
              <a:rPr lang="en-US" sz="1200" b="1" i="0">
                <a:effectLst/>
                <a:latin typeface="+mn-lt"/>
              </a:rPr>
              <a:t>ipPool</a:t>
            </a:r>
            <a:r>
              <a:rPr lang="en-US" sz="1200" b="0" i="0">
                <a:effectLst/>
                <a:latin typeface="+mn-lt"/>
              </a:rPr>
              <a:t> is added for use by the </a:t>
            </a:r>
            <a:r>
              <a:rPr lang="en-US" sz="1200" b="1" i="0">
                <a:effectLst/>
                <a:latin typeface="+mn-lt"/>
              </a:rPr>
              <a:t>loadBalancerManager</a:t>
            </a:r>
            <a:r>
              <a:rPr lang="en-US" sz="1200" b="0" i="0">
                <a:effectLst/>
                <a:latin typeface="+mn-lt"/>
              </a:rPr>
              <a:t>, it MUST have no IP address usage prior to being added to the </a:t>
            </a:r>
            <a:r>
              <a:rPr lang="en-US" sz="1200" b="1" i="0">
                <a:effectLst/>
                <a:latin typeface="+mn-lt"/>
              </a:rPr>
              <a:t>loadBalancerManager</a:t>
            </a:r>
            <a:r>
              <a:rPr lang="en-US" sz="1200" b="0" i="0">
                <a:effectLst/>
                <a:latin typeface="+mn-lt"/>
              </a:rPr>
              <a:t>.</a:t>
            </a:r>
          </a:p>
          <a:p>
            <a:endParaRPr lang="en-US"/>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16331995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1122598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a:cs typeface="Calibri"/>
              </a:rPr>
              <a:t>See answers at end of the deck.</a:t>
            </a:r>
          </a:p>
        </p:txBody>
      </p:sp>
    </p:spTree>
    <p:extLst>
      <p:ext uri="{BB962C8B-B14F-4D97-AF65-F5344CB8AC3E}">
        <p14:creationId xmlns:p14="http://schemas.microsoft.com/office/powerpoint/2010/main" val="1225496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latin typeface="+mn-lt"/>
              </a:rPr>
              <a:t>In this section, we talk about some common resources that are shared across the different capabilities that are exposed leveraging Software Load Balancer Manager and Load Balancer Muxes.</a:t>
            </a:r>
          </a:p>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endParaRPr lang="en-US"/>
          </a:p>
        </p:txBody>
      </p:sp>
    </p:spTree>
    <p:extLst>
      <p:ext uri="{BB962C8B-B14F-4D97-AF65-F5344CB8AC3E}">
        <p14:creationId xmlns:p14="http://schemas.microsoft.com/office/powerpoint/2010/main" val="26767560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42492309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latin typeface="+mn-lt"/>
              </a:rPr>
              <a:t>There are multiple resources that compose a public IP address object to configure how each VIP:DIP mapping operates. </a:t>
            </a:r>
          </a:p>
          <a:p>
            <a:endParaRPr lang="en-US"/>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557899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Tree>
    <p:extLst>
      <p:ext uri="{BB962C8B-B14F-4D97-AF65-F5344CB8AC3E}">
        <p14:creationId xmlns:p14="http://schemas.microsoft.com/office/powerpoint/2010/main" val="11302387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latin typeface="+mn-lt"/>
              </a:rPr>
              <a:t>idleTimeout can cause issues with applications and services, especially those that are meant for database traffic where general guidance is to re-use TCP threads for performance. Applications and services need to leverage TCP keep-alive to ensure that if re-using TCP ports, that the TCP session remains active. </a:t>
            </a:r>
          </a:p>
          <a:p>
            <a:endParaRPr lang="en-US" sz="1200">
              <a:latin typeface="+mn-lt"/>
            </a:endParaRPr>
          </a:p>
          <a:p>
            <a:pPr marR="0" lvl="0" indent="0" fontAlgn="auto">
              <a:spcBef>
                <a:spcPts val="0"/>
              </a:spcBef>
              <a:buClrTx/>
              <a:buSzTx/>
              <a:buFontTx/>
              <a:buNone/>
              <a:tabLst/>
              <a:defRPr/>
            </a:pPr>
            <a:r>
              <a:rPr lang="en-US" sz="1200">
                <a:latin typeface="+mn-lt"/>
              </a:rPr>
              <a:t>In Azure and Azure Stack Hub when using Basic SKU for Load Balancers, this is a common problem that when idleTimeout limit is reached the TCP flow within the MUXes is terminated, with no notification to peers that the TCP thread is no longer active. Applications and services that then attempt to re-use the TCP socket will then encounter failures as the packet will be dropped when it reaches the Load Balancer MUX.</a:t>
            </a:r>
          </a:p>
          <a:p>
            <a:endParaRPr lang="en-US" sz="1200">
              <a:latin typeface="+mn-lt"/>
            </a:endParaRPr>
          </a:p>
          <a:p>
            <a:r>
              <a:rPr lang="en-US" sz="1200">
                <a:latin typeface="+mn-lt"/>
              </a:rPr>
              <a:t>Azure has since moved to ‘Standard’ SKU for load balancers and public IP addresses, which improve this behavior by sending RST packet when idleTimeout is reached. </a:t>
            </a:r>
          </a:p>
          <a:p>
            <a:endParaRPr lang="en-US"/>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23293344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latin typeface="+mn-lt"/>
              </a:rPr>
              <a:t>The outboundNatRules resource is used to configure the load balancer to apply Network Address Translation of outbound traffic.</a:t>
            </a:r>
          </a:p>
          <a:p>
            <a:endParaRPr lang="en-US" sz="1200">
              <a:latin typeface="+mn-lt"/>
            </a:endParaRPr>
          </a:p>
          <a:p>
            <a:r>
              <a:rPr lang="en-US" sz="1200">
                <a:latin typeface="+mn-lt"/>
              </a:rPr>
              <a:t>It is invoked through the following URI: https://&lt;url&gt;/networking/v1/loadBalancers/{parentResourceId}/outboundNatRules/{resourceId}.</a:t>
            </a:r>
          </a:p>
          <a:p>
            <a:endParaRPr lang="en-US"/>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960175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latin typeface="+mn-lt"/>
              </a:rPr>
              <a:t>A backendAddressPools resource represents the list of IPs that can receive network traffic that comes via the front-end IPs. The load Balancing MUX handles incoming traffic via the front-end IPs and distributes them to back-end IPs based on load balancing configuration.</a:t>
            </a:r>
          </a:p>
          <a:p>
            <a:endParaRPr lang="en-US" sz="1200">
              <a:latin typeface="+mn-lt"/>
            </a:endParaRPr>
          </a:p>
          <a:p>
            <a:r>
              <a:rPr lang="en-US" sz="1200">
                <a:latin typeface="+mn-lt"/>
              </a:rPr>
              <a:t>It is invoked through the following URI: https://&lt;url&gt;/networking/v1/loadBalancers/{parentResourceId}/backendAddressPools/{resourceId}.</a:t>
            </a:r>
          </a:p>
          <a:p>
            <a:endParaRPr lang="en-US"/>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11342600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a:cs typeface="Calibri"/>
              </a:rPr>
              <a:t>See answers at end of the deck.</a:t>
            </a:r>
          </a:p>
        </p:txBody>
      </p:sp>
    </p:spTree>
    <p:extLst>
      <p:ext uri="{BB962C8B-B14F-4D97-AF65-F5344CB8AC3E}">
        <p14:creationId xmlns:p14="http://schemas.microsoft.com/office/powerpoint/2010/main" val="2537604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30077476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00" b="0" i="0">
                <a:effectLst/>
                <a:latin typeface="Segoe UI" panose="020B0502040204020203" pitchFamily="34" charset="0"/>
              </a:rPr>
              <a:t>The </a:t>
            </a:r>
            <a:r>
              <a:rPr lang="en-US" sz="900" b="1" i="0">
                <a:effectLst/>
                <a:latin typeface="Segoe UI" panose="020B0502040204020203" pitchFamily="34" charset="0"/>
              </a:rPr>
              <a:t>loadBalancers</a:t>
            </a:r>
            <a:r>
              <a:rPr lang="en-US" sz="900" b="0" i="0">
                <a:effectLst/>
                <a:latin typeface="Segoe UI" panose="020B0502040204020203" pitchFamily="34" charset="0"/>
              </a:rPr>
              <a:t> resource allows fine-grained configuration of the distribution of incoming traffic across VM instances that are hosted in the environment managed by the server. This resource has two main parts: a frontend and a backend configuration.</a:t>
            </a:r>
          </a:p>
          <a:p>
            <a:pPr algn="l"/>
            <a:r>
              <a:rPr lang="en-US" sz="900" b="0" i="0">
                <a:effectLst/>
                <a:latin typeface="Segoe UI" panose="020B0502040204020203" pitchFamily="34" charset="0"/>
              </a:rPr>
              <a:t>The frontend configuration exposes the IP address of the load balancer. For example, this address can be a reserved public or private IP address previously provided to the client, or it can be an IP address that is dynamically allocated from a subnet of a virtual network.</a:t>
            </a:r>
          </a:p>
          <a:p>
            <a:pPr algn="l"/>
            <a:r>
              <a:rPr lang="en-US" sz="900" b="0" i="0">
                <a:effectLst/>
                <a:latin typeface="Segoe UI" panose="020B0502040204020203" pitchFamily="34" charset="0"/>
              </a:rPr>
              <a:t>The backend configuration identifies the tenant workload VMs to which the traffic will be delivered.</a:t>
            </a:r>
          </a:p>
          <a:p>
            <a:pPr algn="l"/>
            <a:r>
              <a:rPr lang="en-US" sz="900" b="1" i="0">
                <a:effectLst/>
                <a:latin typeface="Segoe UI" panose="020B0502040204020203" pitchFamily="34" charset="0"/>
              </a:rPr>
              <a:t>Probes</a:t>
            </a:r>
            <a:r>
              <a:rPr lang="en-US" sz="900" b="0" i="0">
                <a:effectLst/>
                <a:latin typeface="Segoe UI" panose="020B0502040204020203" pitchFamily="34" charset="0"/>
              </a:rPr>
              <a:t> define how the loadBalancer determines the health of a specific VM instance or endpoint of that instance. The loadBalancer sends traffic to a VM instance or endpoint only if the VM instance or endpoint was determined to be healthy.</a:t>
            </a:r>
          </a:p>
          <a:p>
            <a:pPr algn="l"/>
            <a:r>
              <a:rPr lang="en-US" sz="900" b="0" i="0">
                <a:effectLst/>
                <a:latin typeface="Segoe UI" panose="020B0502040204020203" pitchFamily="34" charset="0"/>
              </a:rPr>
              <a:t>A load balancing rule refers to a frontend configuration, a backend configuration and optionally to a </a:t>
            </a:r>
            <a:r>
              <a:rPr lang="en-US" sz="900" b="1" i="0">
                <a:effectLst/>
                <a:latin typeface="Segoe UI" panose="020B0502040204020203" pitchFamily="34" charset="0"/>
              </a:rPr>
              <a:t>probes</a:t>
            </a:r>
            <a:r>
              <a:rPr lang="en-US" sz="900" b="0" i="0">
                <a:effectLst/>
                <a:latin typeface="Segoe UI" panose="020B0502040204020203" pitchFamily="34" charset="0"/>
              </a:rPr>
              <a:t> resource to create a mapping between Virtual IP and a set of workload VMs. Traffic directed to the VIP is then load-balanced onto one of the workload VMs.</a:t>
            </a:r>
            <a:br>
              <a:rPr lang="en-US" sz="900" b="0" i="0">
                <a:effectLst/>
                <a:latin typeface="Segoe UI" panose="020B0502040204020203" pitchFamily="34" charset="0"/>
              </a:rPr>
            </a:br>
            <a:br>
              <a:rPr lang="en-US" sz="900" b="0" i="0">
                <a:effectLst/>
                <a:latin typeface="Segoe UI" panose="020B0502040204020203" pitchFamily="34" charset="0"/>
              </a:rPr>
            </a:br>
            <a:r>
              <a:rPr lang="en-US" sz="900" b="1" i="0">
                <a:effectLst/>
                <a:latin typeface="Segoe UI" panose="020B0502040204020203" pitchFamily="34" charset="0"/>
              </a:rPr>
              <a:t>Linkage to Other Resources</a:t>
            </a:r>
            <a:endParaRPr lang="en-US" sz="900" b="0" i="0">
              <a:effectLst/>
              <a:latin typeface="Segoe UI" panose="020B0502040204020203" pitchFamily="34" charset="0"/>
            </a:endParaRPr>
          </a:p>
          <a:p>
            <a:pPr algn="l"/>
            <a:r>
              <a:rPr lang="en-US" sz="900" b="0" i="0">
                <a:effectLst/>
                <a:latin typeface="Segoe UI" panose="020B0502040204020203" pitchFamily="34" charset="0"/>
              </a:rPr>
              <a:t>When a port of a specific frontend IP address sends traffic to the </a:t>
            </a:r>
            <a:r>
              <a:rPr lang="en-US" sz="900" b="1" i="0">
                <a:effectLst/>
                <a:latin typeface="Segoe UI" panose="020B0502040204020203" pitchFamily="34" charset="0"/>
              </a:rPr>
              <a:t>loadBalancers</a:t>
            </a:r>
            <a:r>
              <a:rPr lang="en-US" sz="900" b="0" i="0">
                <a:effectLst/>
                <a:latin typeface="Segoe UI" panose="020B0502040204020203" pitchFamily="34" charset="0"/>
              </a:rPr>
              <a:t> resource, the </a:t>
            </a:r>
            <a:r>
              <a:rPr lang="en-US" sz="900" b="1" i="0">
                <a:effectLst/>
                <a:latin typeface="Segoe UI" panose="020B0502040204020203" pitchFamily="34" charset="0"/>
              </a:rPr>
              <a:t>loadBalancers</a:t>
            </a:r>
            <a:r>
              <a:rPr lang="en-US" sz="900" b="0" i="0">
                <a:effectLst/>
                <a:latin typeface="Segoe UI" panose="020B0502040204020203" pitchFamily="34" charset="0"/>
              </a:rPr>
              <a:t> resource distributes the traffic to a specific port of a set of backend IP addresses. The backend IP addresses are associated with network interface cards (NICs) of VMs. Backend IP addresses in the </a:t>
            </a:r>
            <a:r>
              <a:rPr lang="en-US" sz="900" b="1" i="0">
                <a:effectLst/>
                <a:latin typeface="Segoe UI" panose="020B0502040204020203" pitchFamily="34" charset="0"/>
              </a:rPr>
              <a:t>loadBalancers</a:t>
            </a:r>
            <a:r>
              <a:rPr lang="en-US" sz="900" b="0" i="0">
                <a:effectLst/>
                <a:latin typeface="Segoe UI" panose="020B0502040204020203" pitchFamily="34" charset="0"/>
              </a:rPr>
              <a:t> resource are specified as references to these private IPs.</a:t>
            </a:r>
          </a:p>
          <a:p>
            <a:pPr algn="l"/>
            <a:r>
              <a:rPr lang="en-US" sz="900" b="0" i="0">
                <a:effectLst/>
                <a:latin typeface="Segoe UI" panose="020B0502040204020203" pitchFamily="34" charset="0"/>
              </a:rPr>
              <a:t>A public IP address can be associated with the private frontend IP of the </a:t>
            </a:r>
            <a:r>
              <a:rPr lang="en-US" sz="900" b="1" i="0">
                <a:effectLst/>
                <a:latin typeface="Segoe UI" panose="020B0502040204020203" pitchFamily="34" charset="0"/>
              </a:rPr>
              <a:t>loadBalancers</a:t>
            </a:r>
            <a:r>
              <a:rPr lang="en-US" sz="900" b="0" i="0">
                <a:effectLst/>
                <a:latin typeface="Segoe UI" panose="020B0502040204020203" pitchFamily="34" charset="0"/>
              </a:rPr>
              <a:t> resource by setting an ipConfigurationRef on the </a:t>
            </a:r>
            <a:r>
              <a:rPr lang="en-US" sz="900" b="1" i="0">
                <a:effectLst/>
                <a:latin typeface="Segoe UI" panose="020B0502040204020203" pitchFamily="34" charset="0"/>
              </a:rPr>
              <a:t>publicIPAddresses</a:t>
            </a:r>
            <a:r>
              <a:rPr lang="en-US" sz="900" b="0" i="0">
                <a:effectLst/>
                <a:latin typeface="Segoe UI" panose="020B0502040204020203" pitchFamily="34" charset="0"/>
              </a:rPr>
              <a:t> resource.</a:t>
            </a:r>
          </a:p>
          <a:p>
            <a:pPr algn="l"/>
            <a:r>
              <a:rPr lang="en-US" sz="900" b="0" i="0">
                <a:effectLst/>
                <a:latin typeface="Segoe UI" panose="020B0502040204020203" pitchFamily="34" charset="0"/>
              </a:rPr>
              <a:t>The resources that MUST be unique in the context of the parent </a:t>
            </a:r>
            <a:r>
              <a:rPr lang="en-US" sz="900" b="1" i="0">
                <a:effectLst/>
                <a:latin typeface="Segoe UI" panose="020B0502040204020203" pitchFamily="34" charset="0"/>
              </a:rPr>
              <a:t>loadBalancers</a:t>
            </a:r>
            <a:r>
              <a:rPr lang="en-US" sz="900" b="0" i="0">
                <a:effectLst/>
                <a:latin typeface="Segoe UI" panose="020B0502040204020203" pitchFamily="34" charset="0"/>
              </a:rPr>
              <a:t> resource are: </a:t>
            </a:r>
            <a:r>
              <a:rPr lang="en-US" sz="900" b="1" i="0">
                <a:effectLst/>
                <a:latin typeface="Segoe UI" panose="020B0502040204020203" pitchFamily="34" charset="0"/>
              </a:rPr>
              <a:t>backendAddressPools</a:t>
            </a:r>
            <a:r>
              <a:rPr lang="en-US" sz="900" b="0" i="0">
                <a:effectLst/>
                <a:latin typeface="Segoe UI" panose="020B0502040204020203" pitchFamily="34" charset="0"/>
              </a:rPr>
              <a:t>, </a:t>
            </a:r>
            <a:r>
              <a:rPr lang="en-US" sz="900" b="1" i="0">
                <a:effectLst/>
                <a:latin typeface="Segoe UI" panose="020B0502040204020203" pitchFamily="34" charset="0"/>
              </a:rPr>
              <a:t>frontendIPConfigurations</a:t>
            </a:r>
            <a:r>
              <a:rPr lang="en-US" sz="900" b="0" i="0">
                <a:effectLst/>
                <a:latin typeface="Segoe UI" panose="020B0502040204020203" pitchFamily="34" charset="0"/>
              </a:rPr>
              <a:t>, </a:t>
            </a:r>
            <a:r>
              <a:rPr lang="en-US" sz="900" b="1" i="0">
                <a:effectLst/>
                <a:latin typeface="Segoe UI" panose="020B0502040204020203" pitchFamily="34" charset="0"/>
              </a:rPr>
              <a:t>inboundNatRules</a:t>
            </a:r>
            <a:r>
              <a:rPr lang="en-US" sz="900" b="0" i="0">
                <a:effectLst/>
                <a:latin typeface="Segoe UI" panose="020B0502040204020203" pitchFamily="34" charset="0"/>
              </a:rPr>
              <a:t>, </a:t>
            </a:r>
            <a:r>
              <a:rPr lang="en-US" sz="900" b="1" i="0">
                <a:effectLst/>
                <a:latin typeface="Segoe UI" panose="020B0502040204020203" pitchFamily="34" charset="0"/>
              </a:rPr>
              <a:t>loadBalancingRules</a:t>
            </a:r>
            <a:r>
              <a:rPr lang="en-US" sz="900" b="0" i="0">
                <a:effectLst/>
                <a:latin typeface="Segoe UI" panose="020B0502040204020203" pitchFamily="34" charset="0"/>
              </a:rPr>
              <a:t>, </a:t>
            </a:r>
            <a:r>
              <a:rPr lang="en-US" sz="900" b="1" i="0">
                <a:effectLst/>
                <a:latin typeface="Segoe UI" panose="020B0502040204020203" pitchFamily="34" charset="0"/>
              </a:rPr>
              <a:t>outboundNatRules</a:t>
            </a:r>
            <a:r>
              <a:rPr lang="en-US" sz="900" b="0" i="0">
                <a:effectLst/>
                <a:latin typeface="Segoe UI" panose="020B0502040204020203" pitchFamily="34" charset="0"/>
              </a:rPr>
              <a:t>, </a:t>
            </a:r>
            <a:r>
              <a:rPr lang="en-US" sz="900" b="1" i="0">
                <a:effectLst/>
                <a:latin typeface="Segoe UI" panose="020B0502040204020203" pitchFamily="34" charset="0"/>
              </a:rPr>
              <a:t>probe</a:t>
            </a:r>
            <a:r>
              <a:rPr lang="en-US" sz="900" b="0" i="0">
                <a:effectLst/>
                <a:latin typeface="Segoe UI" panose="020B0502040204020203" pitchFamily="34" charset="0"/>
              </a:rPr>
              <a:t>.</a:t>
            </a:r>
          </a:p>
          <a:p>
            <a:br>
              <a:rPr lang="en-US" sz="900"/>
            </a:br>
            <a:endParaRPr lang="en-US" sz="900"/>
          </a:p>
          <a:p>
            <a:endParaRPr lang="en-US"/>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41086130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latin typeface="+mn-lt"/>
            </a:endParaRPr>
          </a:p>
          <a:p>
            <a:r>
              <a:rPr lang="en-US" sz="1200" dirty="0">
                <a:latin typeface="+mn-lt"/>
              </a:rPr>
              <a:t>There are multiple resources that compose a load balancer object to configure how each VIP:DIP mapping operates. </a:t>
            </a:r>
          </a:p>
          <a:p>
            <a:endParaRPr lang="en-US" sz="1200" dirty="0">
              <a:latin typeface="+mn-lt"/>
            </a:endParaRPr>
          </a:p>
          <a:p>
            <a:r>
              <a:rPr lang="en-US" sz="1200" dirty="0">
                <a:latin typeface="+mn-lt"/>
              </a:rPr>
              <a:t>The load balancer is primarily composed of:</a:t>
            </a:r>
          </a:p>
          <a:p>
            <a:pPr indent="-171450">
              <a:buFontTx/>
              <a:buChar char="-"/>
            </a:pPr>
            <a:r>
              <a:rPr lang="en-US" sz="1200" dirty="0">
                <a:latin typeface="+mn-lt"/>
              </a:rPr>
              <a:t>Backend Address Pool</a:t>
            </a:r>
          </a:p>
          <a:p>
            <a:pPr indent="-171450">
              <a:buFontTx/>
              <a:buChar char="-"/>
            </a:pPr>
            <a:r>
              <a:rPr lang="en-US" sz="1200" dirty="0">
                <a:latin typeface="+mn-lt"/>
              </a:rPr>
              <a:t>Frontend IP Configuration</a:t>
            </a:r>
          </a:p>
          <a:p>
            <a:pPr indent="-171450">
              <a:buFontTx/>
              <a:buChar char="-"/>
            </a:pPr>
            <a:r>
              <a:rPr lang="en-US" sz="1200" dirty="0">
                <a:latin typeface="+mn-lt"/>
              </a:rPr>
              <a:t>Inbound NAT Rule</a:t>
            </a:r>
          </a:p>
          <a:p>
            <a:pPr indent="-171450">
              <a:buFontTx/>
              <a:buChar char="-"/>
            </a:pPr>
            <a:r>
              <a:rPr lang="en-US" sz="1200" dirty="0">
                <a:latin typeface="+mn-lt"/>
              </a:rPr>
              <a:t>Load Balancing Rule</a:t>
            </a:r>
          </a:p>
          <a:p>
            <a:pPr indent="-171450">
              <a:buFontTx/>
              <a:buChar char="-"/>
            </a:pPr>
            <a:r>
              <a:rPr lang="en-US" sz="1200" dirty="0">
                <a:latin typeface="+mn-lt"/>
              </a:rPr>
              <a:t>Outbound NAT Rule</a:t>
            </a:r>
          </a:p>
          <a:p>
            <a:pPr indent="-171450">
              <a:buFontTx/>
              <a:buChar char="-"/>
            </a:pPr>
            <a:r>
              <a:rPr lang="en-US" sz="1200" dirty="0">
                <a:latin typeface="+mn-lt"/>
              </a:rPr>
              <a:t>Health Probes</a:t>
            </a:r>
          </a:p>
          <a:p>
            <a:endParaRPr lang="en-US" dirty="0"/>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15663268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mn-lt"/>
            </a:endParaRPr>
          </a:p>
          <a:p>
            <a:r>
              <a:rPr lang="en-US" sz="1200">
                <a:latin typeface="+mn-lt"/>
              </a:rPr>
              <a:t>The frontendIPConfigurations resource represents the front-end IP addresses of the load balancer. Either a publicIPAddress or a privateIPAddress and subnet MUST be configured.</a:t>
            </a:r>
          </a:p>
          <a:p>
            <a:r>
              <a:rPr lang="en-US" sz="1200">
                <a:latin typeface="+mn-lt"/>
              </a:rPr>
              <a:t>It is invoked through the following URI:  https://&lt;url&gt;/networking/v1/loadBalancers/{parentResourceId}/frontendIPConfigurations/{resourceId}.</a:t>
            </a:r>
          </a:p>
          <a:p>
            <a:endParaRPr lang="en-US"/>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41631766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mn-lt"/>
            </a:endParaRPr>
          </a:p>
          <a:p>
            <a:r>
              <a:rPr lang="en-US" sz="1200">
                <a:latin typeface="+mn-lt"/>
              </a:rPr>
              <a:t>The frontendIPConfigurations resource represents the front-end IP addresses of the load balancer. Either a publicIPAddress or a privateIPAddress and subnet MUST be configured.</a:t>
            </a:r>
          </a:p>
          <a:p>
            <a:r>
              <a:rPr lang="en-US" sz="1200">
                <a:latin typeface="+mn-lt"/>
              </a:rPr>
              <a:t>It is invoked through the following URI:  https://&lt;url&gt;/networking/v1/loadBalancers/{parentResourceId}/frontendIPConfigurations/{resourceId}.</a:t>
            </a:r>
          </a:p>
          <a:p>
            <a:endParaRPr lang="en-US"/>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27259423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a:effectLst/>
            </a:endParaRPr>
          </a:p>
          <a:p>
            <a:r>
              <a:rPr lang="en-US" sz="1200">
                <a:latin typeface="+mn-lt"/>
              </a:rPr>
              <a:t>The loadBalancingRules resource is used to configure load balancing policies. The policies dictate the kind of traffic that is load-balanced, and port mapping between front-end IPs and back-end IPs.</a:t>
            </a:r>
          </a:p>
          <a:p>
            <a:r>
              <a:rPr lang="en-US" sz="1200">
                <a:latin typeface="+mn-lt"/>
              </a:rPr>
              <a:t>It is invoked through the following URI: https://&lt;url&gt;/networking/v1/loadBalancers/{parentResourceId}/loadBalancingRules/{resourceId}.</a:t>
            </a:r>
          </a:p>
          <a:p>
            <a:endParaRPr lang="en-US"/>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1777281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endParaRPr lang="en-US"/>
          </a:p>
        </p:txBody>
      </p:sp>
    </p:spTree>
    <p:extLst>
      <p:ext uri="{BB962C8B-B14F-4D97-AF65-F5344CB8AC3E}">
        <p14:creationId xmlns:p14="http://schemas.microsoft.com/office/powerpoint/2010/main" val="14108406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mn-lt"/>
            </a:endParaRPr>
          </a:p>
          <a:p>
            <a:r>
              <a:rPr lang="en-US" sz="1200">
                <a:latin typeface="+mn-lt"/>
              </a:rPr>
              <a:t>The loadBalancingRules resource is used to configure load balancing policies. The policies dictate the kind of traffic that is load-balanced, and port mapping between front-end IPs and back-end IPs.</a:t>
            </a:r>
          </a:p>
          <a:p>
            <a:r>
              <a:rPr lang="en-US" sz="1200">
                <a:latin typeface="+mn-lt"/>
              </a:rPr>
              <a:t>It is invoked through the following URI: https://&lt;url&gt;/networking/v1/loadBalancers/{parentResourceId}/loadBalancingRules/{resourceId}.</a:t>
            </a:r>
          </a:p>
          <a:p>
            <a:endParaRPr lang="en-US"/>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8784828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a:effectLst/>
              <a:latin typeface="+mn-lt"/>
            </a:endParaRPr>
          </a:p>
          <a:p>
            <a:pPr algn="l"/>
            <a:r>
              <a:rPr lang="en-US" sz="1200" b="0" i="0">
                <a:effectLst/>
                <a:latin typeface="+mn-lt"/>
              </a:rPr>
              <a:t>The </a:t>
            </a:r>
            <a:r>
              <a:rPr lang="en-US" sz="1200" b="1" i="0">
                <a:effectLst/>
                <a:latin typeface="+mn-lt"/>
              </a:rPr>
              <a:t>loadBalancingRules</a:t>
            </a:r>
            <a:r>
              <a:rPr lang="en-US" sz="1200" b="0" i="0">
                <a:effectLst/>
                <a:latin typeface="+mn-lt"/>
              </a:rPr>
              <a:t> resource is used to configure load balancing policies. The policies dictate the kind of traffic that is load-balanced, and port mapping between front-end IPs and back-end IPs.</a:t>
            </a:r>
          </a:p>
          <a:p>
            <a:pPr algn="l"/>
            <a:endParaRPr lang="en-US" sz="1200" b="0" i="0">
              <a:effectLst/>
              <a:latin typeface="+mn-lt"/>
            </a:endParaRPr>
          </a:p>
          <a:p>
            <a:pPr algn="l"/>
            <a:r>
              <a:rPr lang="en-US" sz="1200" b="0" i="0">
                <a:effectLst/>
                <a:latin typeface="+mn-lt"/>
              </a:rPr>
              <a:t>It is invoked through the following URI: </a:t>
            </a:r>
            <a:r>
              <a:rPr lang="en-US" sz="1200">
                <a:effectLst/>
                <a:latin typeface="+mn-lt"/>
              </a:rPr>
              <a:t>https://&lt;url&gt;/networking/v1/loadBalancers/{parentResourceId}/loadBalancingRules/{resourceId}.</a:t>
            </a:r>
          </a:p>
          <a:p>
            <a:endParaRPr lang="en-US"/>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30804832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800" b="0" i="0">
                <a:effectLst/>
                <a:latin typeface="+mn-lt"/>
              </a:rPr>
              <a:t>The Windows Server SLB enables multiple servers to host the same workload, providing high availability and scalability. SLB works by mapping virtual IP addresses (VIPs) to Direct IP addresses (DIPs) that are part of a cloud service set of resources in the datacenter.</a:t>
            </a:r>
          </a:p>
          <a:p>
            <a:pPr algn="l"/>
            <a:r>
              <a:rPr lang="en-US" sz="800" b="0" i="0">
                <a:effectLst/>
                <a:latin typeface="+mn-lt"/>
              </a:rPr>
              <a:t>VIPs are single IP addresses that provide public access to a pool of load balanced VMs. For example, VIPs are IP addresses that are exposed on the Internet so that tenants and tenant customers can connect to tenant resources in the cloud datacenter.</a:t>
            </a:r>
          </a:p>
          <a:p>
            <a:pPr algn="l"/>
            <a:r>
              <a:rPr lang="en-US" sz="800" b="0" i="0">
                <a:effectLst/>
                <a:latin typeface="+mn-lt"/>
              </a:rPr>
              <a:t>DIPs are the IP addresses of the member VMs of a load balanced pool behind the VIP. DIPs are assigned within the cloud infrastructure to the tenant resources.</a:t>
            </a:r>
          </a:p>
          <a:p>
            <a:pPr algn="l"/>
            <a:r>
              <a:rPr lang="en-US" sz="800" b="0" i="0">
                <a:effectLst/>
                <a:latin typeface="+mn-lt"/>
              </a:rPr>
              <a:t>VIPs are located in the SLB Multiplexer (MUX). The MUX consists of one or more virtual machines (VMs). Network Controller provides each MUX with each VIP, and each MUX in turn uses Border Gateway Protocol (BGP) to advertise each VIP to routers on the physical network as a /32 route. BGP allows the physical network routers to:</a:t>
            </a:r>
          </a:p>
          <a:p>
            <a:pPr marL="171450" indent="-171450" algn="l">
              <a:buFont typeface="Arial" panose="020B0604020202020204" pitchFamily="34" charset="0"/>
              <a:buChar char="•"/>
            </a:pPr>
            <a:r>
              <a:rPr lang="en-US" sz="800" b="0" i="0">
                <a:effectLst/>
                <a:latin typeface="+mn-lt"/>
              </a:rPr>
              <a:t>Learn that a VIP is available on each MUX, even if the MUXes are on different subnets in a layer 3 network.</a:t>
            </a:r>
          </a:p>
          <a:p>
            <a:pPr marL="171450" indent="-171450" algn="l">
              <a:buFont typeface="Arial" panose="020B0604020202020204" pitchFamily="34" charset="0"/>
              <a:buChar char="•"/>
            </a:pPr>
            <a:r>
              <a:rPr lang="en-US" sz="800" b="0" i="0">
                <a:effectLst/>
                <a:latin typeface="+mn-lt"/>
              </a:rPr>
              <a:t>Spread the load for each VIP across all available MUXes using Equal Cost Multi-Path (ECMP) routing.</a:t>
            </a:r>
          </a:p>
          <a:p>
            <a:pPr marL="171450" indent="-171450" algn="l">
              <a:buFont typeface="Arial" panose="020B0604020202020204" pitchFamily="34" charset="0"/>
              <a:buChar char="•"/>
            </a:pPr>
            <a:r>
              <a:rPr lang="en-US" sz="800" b="0" i="0">
                <a:effectLst/>
                <a:latin typeface="+mn-lt"/>
              </a:rPr>
              <a:t>Automatically detect a MUX failure or removal and stop sending traffic to the failed MUX.</a:t>
            </a:r>
          </a:p>
          <a:p>
            <a:pPr marL="171450" indent="-171450" algn="l">
              <a:buFont typeface="Arial" panose="020B0604020202020204" pitchFamily="34" charset="0"/>
              <a:buChar char="•"/>
            </a:pPr>
            <a:r>
              <a:rPr lang="en-US" sz="800" b="0" i="0">
                <a:effectLst/>
                <a:latin typeface="+mn-lt"/>
              </a:rPr>
              <a:t>Spread the load from the failed or removed MUX across the healthy MUXes.</a:t>
            </a:r>
          </a:p>
          <a:p>
            <a:pPr algn="l"/>
            <a:r>
              <a:rPr lang="en-US" sz="800" b="0" i="0">
                <a:effectLst/>
                <a:latin typeface="+mn-lt"/>
              </a:rPr>
              <a:t>When public traffic arrives from the Internet, the SLB MUX examines the traffic, which contains the VIP as a destination, and maps and rewrites the traffic so that it will arrive at an individual DIP. For inbound network traffic, this transaction is performed in a two-step process that is split between the MUX virtual machines (VMs) and the Hyper-V host where the destination DIP is located:</a:t>
            </a:r>
          </a:p>
          <a:p>
            <a:pPr marL="171450" indent="-171450" algn="l">
              <a:buFont typeface="Arial" panose="020B0604020202020204" pitchFamily="34" charset="0"/>
              <a:buChar char="•"/>
            </a:pPr>
            <a:r>
              <a:rPr lang="en-US" sz="800" b="0" i="0">
                <a:effectLst/>
                <a:latin typeface="+mn-lt"/>
              </a:rPr>
              <a:t>Load balance - the MUX uses the VIP to select a DIP, encapsulates the packet, and forwards the traffic to the Hyper-V host where the DIP is located.</a:t>
            </a:r>
          </a:p>
          <a:p>
            <a:pPr marL="171450" indent="-171450" algn="l">
              <a:buFont typeface="Arial" panose="020B0604020202020204" pitchFamily="34" charset="0"/>
              <a:buChar char="•"/>
            </a:pPr>
            <a:r>
              <a:rPr lang="en-US" sz="800" b="0" i="0">
                <a:effectLst/>
                <a:latin typeface="+mn-lt"/>
              </a:rPr>
              <a:t>Network Address Translation (NAT) - the Hyper-V host removes encapsulation from the packet, translates the VIP to a DIP, remaps the ports, and forwards the packet to the DIP VM.</a:t>
            </a:r>
          </a:p>
          <a:p>
            <a:pPr algn="l"/>
            <a:endParaRPr lang="en-US" sz="800" b="0" i="0">
              <a:effectLst/>
              <a:latin typeface="+mn-lt"/>
            </a:endParaRPr>
          </a:p>
          <a:p>
            <a:pPr algn="l"/>
            <a:r>
              <a:rPr lang="en-US" sz="800" b="0" i="0">
                <a:effectLst/>
                <a:latin typeface="+mn-lt"/>
              </a:rPr>
              <a:t>The MUX knows how to map VIPs to the correct DIPs because of load balancing policies that you define by using Network Controller. These rules include Protocol, Front-end Port, Back-end port, and distribution algorithm (5, 3, or 2 tuples).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i="0">
                <a:effectLst/>
                <a:latin typeface="+mn-lt"/>
              </a:rPr>
              <a:t>When tenant VMs respond and send outbound network traffic back to the Internet or remote tenant locations, because the NAT is performed by the Hyper-V host, the traffic bypasses the MUX and goes directly to the edge router from the Hyper-V host. This MUX bypass process is called Direct Server Return (DSR).</a:t>
            </a:r>
          </a:p>
          <a:p>
            <a:endParaRPr lang="en-US"/>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606335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latin typeface="+mn-lt"/>
                <a:cs typeface="Segoe UI Light" panose="020B0502040204020203" pitchFamily="34" charset="0"/>
              </a:rPr>
              <a:t>This diagram represents a common load balancing method strategy where a customer has deployed a set of servers hosting and endpoint (such as website) and they have created a backend load balancing pool. The endpoint is exposed via public VIP address which is advertised by the MUXes to the TOR switches.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a:latin typeface="+mn-lt"/>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latin typeface="+mn-lt"/>
                <a:cs typeface="Segoe UI Light" panose="020B0502040204020203" pitchFamily="34" charset="0"/>
              </a:rPr>
              <a:t>When an incoming request is received by the TOR switch, it will route to the MUX using the best route possible. As both routes are equally weighted, this is referred to as Equal Cost Multi Path (ECMP) routing.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a:latin typeface="+mn-lt"/>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mn-lt"/>
                <a:cs typeface="Segoe UI Light" panose="020B0502040204020203" pitchFamily="34" charset="0"/>
              </a:rPr>
              <a:t>ECMP is a </a:t>
            </a:r>
            <a:r>
              <a:rPr lang="en-US" sz="1200">
                <a:latin typeface="+mn-lt"/>
                <a:cs typeface="Segoe UI Light" panose="020B0502040204020203" pitchFamily="34" charset="0"/>
                <a:hlinkClick r:id="rId3" tooltip="Routing">
                  <a:extLst>
                    <a:ext uri="{A12FA001-AC4F-418D-AE19-62706E023703}">
                      <ahyp:hlinkClr xmlns:ahyp="http://schemas.microsoft.com/office/drawing/2018/hyperlinkcolor" val="tx"/>
                    </a:ext>
                  </a:extLst>
                </a:hlinkClick>
              </a:rPr>
              <a:t>routing</a:t>
            </a:r>
            <a:r>
              <a:rPr lang="en-US" sz="1200">
                <a:latin typeface="+mn-lt"/>
                <a:cs typeface="Segoe UI Light" panose="020B0502040204020203" pitchFamily="34" charset="0"/>
              </a:rPr>
              <a:t> strategy where </a:t>
            </a:r>
            <a:r>
              <a:rPr lang="en-US" sz="1200">
                <a:latin typeface="+mn-lt"/>
                <a:cs typeface="Segoe UI Light" panose="020B0502040204020203" pitchFamily="34" charset="0"/>
                <a:hlinkClick r:id="rId4" tooltip="Next-hop packet forwarding (page does not exist)">
                  <a:extLst>
                    <a:ext uri="{A12FA001-AC4F-418D-AE19-62706E023703}">
                      <ahyp:hlinkClr xmlns:ahyp="http://schemas.microsoft.com/office/drawing/2018/hyperlinkcolor" val="tx"/>
                    </a:ext>
                  </a:extLst>
                </a:hlinkClick>
              </a:rPr>
              <a:t>next-hop packet forwarding</a:t>
            </a:r>
            <a:r>
              <a:rPr lang="en-US" sz="1200">
                <a:latin typeface="+mn-lt"/>
                <a:cs typeface="Segoe UI Light" panose="020B0502040204020203" pitchFamily="34" charset="0"/>
              </a:rPr>
              <a:t> to a single destination can occur over multiple "best paths" which tie for top place in routing metric calculations. Multi-path routing can be used in conjunction with most routing protocols, because it is a per-hop decision limited to a single router. It can substantially increase bandwidth by load-balancing traffic over multiple paths.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latin typeface="+mn-lt"/>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mn-lt"/>
                <a:cs typeface="Segoe UI Light" panose="020B0502040204020203" pitchFamily="34" charset="0"/>
              </a:rPr>
              <a:t>Packet will be forwarded to one of the MUXes which will perform packet processing and redirect the packet to the appropriate backend DIP address.</a:t>
            </a:r>
          </a:p>
          <a:p>
            <a:endParaRPr lang="en-US"/>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32564457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Animation: Click to start packet flow</a:t>
            </a:r>
          </a:p>
          <a:p>
            <a:endParaRPr lang="en-US" dirty="0"/>
          </a:p>
          <a:p>
            <a:r>
              <a:rPr lang="en-US" dirty="0"/>
              <a:t>This diagram is a basic representation of the network </a:t>
            </a:r>
            <a:r>
              <a:rPr lang="en-US" dirty="0" err="1"/>
              <a:t>datapath</a:t>
            </a:r>
            <a:r>
              <a:rPr lang="en-US" dirty="0"/>
              <a:t> for traffic routing through the SLB </a:t>
            </a:r>
            <a:r>
              <a:rPr lang="en-US" dirty="0" err="1"/>
              <a:t>MUXes</a:t>
            </a:r>
            <a:r>
              <a:rPr lang="en-US" dirty="0"/>
              <a:t> for VIPs in scenario of using Public VIP, or sometimes referred to as North/South. This only shows the customer address space and does not factor any provider address mappings or network infrastructure.</a:t>
            </a:r>
          </a:p>
          <a:p>
            <a:endParaRPr lang="en-US" dirty="0"/>
          </a:p>
          <a:p>
            <a:r>
              <a:rPr lang="en-US" dirty="0"/>
              <a:t>In this example, there is a VIP address that is being advertised to the TOR Switches. The VIP itself has two backend DIPs which represent the Customer Address IP associated with their virtual machines. When the TOR switches receive the incoming packet, they will do a ‘best route’ calculation to determine the next device to forward the packet to. Since both </a:t>
            </a:r>
            <a:r>
              <a:rPr lang="en-US" dirty="0" err="1"/>
              <a:t>MUXes</a:t>
            </a:r>
            <a:r>
              <a:rPr lang="en-US" dirty="0"/>
              <a:t> are advertising the VIP and are equally weighted, the TOR that received the packet can pass to whichever MUX.</a:t>
            </a:r>
          </a:p>
          <a:p>
            <a:endParaRPr lang="en-US" dirty="0"/>
          </a:p>
          <a:p>
            <a:r>
              <a:rPr lang="en-US" dirty="0"/>
              <a:t>The MUX will receive the packet and perform the hash lookup of the VIP to determine the appropriate DIP mapping that the packet should be routed to. It will perform some packet encapsulation and header modification to send the packet to the appropriate Provider Address mapping that is hosting the Customer Address (CA). In the scenario of workload using Logical Network / Logical Subnets with VLAN, it will still do VXLAN encapsulation of the packets, however the outer IP header destination IP will be the DIP IP, rather than the PA IP.</a:t>
            </a:r>
          </a:p>
          <a:p>
            <a:endParaRPr lang="en-US" dirty="0"/>
          </a:p>
          <a:p>
            <a:r>
              <a:rPr lang="en-US" dirty="0"/>
              <a:t>Host will receive the packet, de-encapsulate the packet and deliver to the DIP.</a:t>
            </a:r>
          </a:p>
          <a:p>
            <a:endParaRPr lang="en-US" dirty="0"/>
          </a:p>
          <a:p>
            <a:r>
              <a:rPr lang="en-US" dirty="0"/>
              <a:t>DIP will send return packet. As the host already is aware of the VIP:DIP mapping based on the VFP rules programmed by SLB Manager / SLB Host Agent previously, it will perform the Source NAT translation (SNAT) and </a:t>
            </a:r>
            <a:r>
              <a:rPr lang="en-US" dirty="0" err="1"/>
              <a:t>encap</a:t>
            </a:r>
            <a:r>
              <a:rPr lang="en-US" dirty="0"/>
              <a:t> the packet with the appropriate header information. This enables the packet to be routed back to the TOR switch directly, without having to traverse the </a:t>
            </a:r>
            <a:r>
              <a:rPr lang="en-US" dirty="0" err="1"/>
              <a:t>MUXes</a:t>
            </a:r>
            <a:r>
              <a:rPr lang="en-US" dirty="0"/>
              <a:t>.</a:t>
            </a:r>
          </a:p>
          <a:p>
            <a:endParaRPr lang="en-US" dirty="0"/>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29023658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effectLst/>
                <a:latin typeface="+mn-lt"/>
              </a:rPr>
              <a:t>Load Balancer health probe is a feature that detects the health status of your application instances. It sends a request to the instances to check if they are available and responding to requests. </a:t>
            </a:r>
          </a:p>
          <a:p>
            <a:endParaRPr lang="en-US" sz="1200" dirty="0">
              <a:latin typeface="+mn-lt"/>
            </a:endParaRPr>
          </a:p>
          <a:p>
            <a:r>
              <a:rPr lang="en-US" sz="1200" b="0" i="0" dirty="0">
                <a:effectLst/>
                <a:latin typeface="+mn-lt"/>
              </a:rPr>
              <a:t>The health probe can be configured to use different protocols such as TCP or HTTP. It is an important feature because it helps you to detect application failures, manage load, and plan for downtime.</a:t>
            </a:r>
          </a:p>
          <a:p>
            <a:endParaRPr lang="en-US" sz="1200" b="0" i="0" dirty="0">
              <a:effectLst/>
              <a:latin typeface="+mn-lt"/>
            </a:endParaRPr>
          </a:p>
          <a:p>
            <a:r>
              <a:rPr lang="en-US" sz="1200" dirty="0">
                <a:latin typeface="+mn-lt"/>
              </a:rPr>
              <a:t>When you create a Load Balancer, health probes are required to detect the endpoint status. </a:t>
            </a:r>
            <a:r>
              <a:rPr lang="en-US" sz="1200" b="0" i="0" dirty="0">
                <a:effectLst/>
                <a:latin typeface="+mn-lt"/>
              </a:rPr>
              <a:t>The configuration of the health probe and probe responses determines which backend pool instances receive new connections. </a:t>
            </a:r>
          </a:p>
          <a:p>
            <a:endParaRPr lang="en-US" sz="1200" dirty="0">
              <a:latin typeface="+mn-lt"/>
            </a:endParaRPr>
          </a:p>
          <a:p>
            <a:r>
              <a:rPr lang="en-US" sz="1200" b="0" i="0" dirty="0">
                <a:effectLst/>
                <a:latin typeface="+mn-lt"/>
              </a:rPr>
              <a:t>Use health probes to detect the failure of an application. When a health probe fails, the load balancer stops sending new connections to the respective unhealthy instance. Outbound connectivity isn't affected, only inbound.</a:t>
            </a:r>
            <a:endParaRPr lang="en-US" sz="1200" dirty="0">
              <a:latin typeface="+mn-lt"/>
            </a:endParaRPr>
          </a:p>
          <a:p>
            <a:endParaRPr lang="en-US" dirty="0"/>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11498766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mn-lt"/>
            </a:endParaRPr>
          </a:p>
          <a:p>
            <a:pPr algn="l"/>
            <a:r>
              <a:rPr lang="en-US" sz="1200" b="0" i="0">
                <a:effectLst/>
                <a:latin typeface="+mn-lt"/>
              </a:rPr>
              <a:t>It is invoked through the following URI. </a:t>
            </a:r>
            <a:r>
              <a:rPr lang="en-US" sz="1200">
                <a:effectLst/>
                <a:latin typeface="+mn-lt"/>
              </a:rPr>
              <a:t>https://&lt;url&gt;</a:t>
            </a:r>
            <a:r>
              <a:rPr lang="en-US" sz="1200">
                <a:latin typeface="+mn-lt"/>
              </a:rPr>
              <a:t>/networking</a:t>
            </a:r>
            <a:r>
              <a:rPr lang="en-US" sz="1200">
                <a:effectLst/>
                <a:latin typeface="+mn-lt"/>
              </a:rPr>
              <a:t>/v1/loadBalancers/{parentResourceId}/probes/{resourceId}.</a:t>
            </a:r>
          </a:p>
          <a:p>
            <a:endParaRPr lang="en-US"/>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39813652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22207026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31537310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2786750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endParaRPr lang="en-US"/>
          </a:p>
        </p:txBody>
      </p:sp>
    </p:spTree>
    <p:extLst>
      <p:ext uri="{BB962C8B-B14F-4D97-AF65-F5344CB8AC3E}">
        <p14:creationId xmlns:p14="http://schemas.microsoft.com/office/powerpoint/2010/main" val="13576472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Animation: Click to start packet 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In this animation, we can see the </a:t>
            </a:r>
            <a:r>
              <a:rPr lang="en-US" sz="1200" dirty="0" err="1">
                <a:latin typeface="+mn-lt"/>
              </a:rPr>
              <a:t>SlbHostAgent</a:t>
            </a:r>
            <a:r>
              <a:rPr lang="en-US" sz="1200" dirty="0">
                <a:latin typeface="+mn-lt"/>
              </a:rPr>
              <a:t> service is responsible for sending the health probes to the configured service endpoints.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In scenarios where the VMs are deployed against a Virtual Network, the health probe is injected directly into the </a:t>
            </a:r>
            <a:r>
              <a:rPr lang="en-US" sz="1200" dirty="0" err="1">
                <a:latin typeface="+mn-lt"/>
              </a:rPr>
              <a:t>vPort</a:t>
            </a:r>
            <a:r>
              <a:rPr lang="en-US" sz="1200" dirty="0">
                <a:latin typeface="+mn-lt"/>
              </a:rPr>
              <a:t> via the Distributed Router that is programmed for the Virtual Network, thereby eliminating any network </a:t>
            </a:r>
            <a:r>
              <a:rPr lang="en-US" sz="1200" dirty="0" err="1">
                <a:latin typeface="+mn-lt"/>
              </a:rPr>
              <a:t>datapath</a:t>
            </a:r>
            <a:r>
              <a:rPr lang="en-US" sz="1200" dirty="0">
                <a:latin typeface="+mn-lt"/>
              </a:rPr>
              <a:t> routes on the physical network. </a:t>
            </a:r>
          </a:p>
          <a:p>
            <a:endParaRPr lang="en-US" dirty="0"/>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25471145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Animation: Click to start packet 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In this animation, we can see the </a:t>
            </a:r>
            <a:r>
              <a:rPr lang="en-US" sz="1200" dirty="0" err="1">
                <a:latin typeface="+mn-lt"/>
              </a:rPr>
              <a:t>SlbHostAgent</a:t>
            </a:r>
            <a:r>
              <a:rPr lang="en-US" sz="1200" dirty="0">
                <a:latin typeface="+mn-lt"/>
              </a:rPr>
              <a:t> service is responsible for sending the health probes to the configured service endpoints.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In scenarios where workloads are deployed against a Logical Network / Subnet and VLANs are in use, there may be additional </a:t>
            </a:r>
            <a:r>
              <a:rPr lang="en-US" sz="1200" dirty="0" err="1">
                <a:latin typeface="+mn-lt"/>
              </a:rPr>
              <a:t>datapath</a:t>
            </a:r>
            <a:r>
              <a:rPr lang="en-US" sz="1200" dirty="0">
                <a:latin typeface="+mn-lt"/>
              </a:rPr>
              <a:t> routing to account for. Since there is no default Distributed Router configured, the Health Probe from </a:t>
            </a:r>
            <a:r>
              <a:rPr lang="en-US" sz="1200" dirty="0" err="1">
                <a:latin typeface="+mn-lt"/>
              </a:rPr>
              <a:t>SlbHostAgent</a:t>
            </a:r>
            <a:r>
              <a:rPr lang="en-US" sz="1200" dirty="0">
                <a:latin typeface="+mn-lt"/>
              </a:rPr>
              <a:t> will be handed to the Management Interface for the Host to determine best route. In this scenario, if management network is not on the same network as the workload, then packet will be routed to the Default Gateway of the Management interface.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In this scenario, VLAN Trunk must be configured between the Management Network and the Logical Subnet that the workload is deployed on for the health probe to be routed correctly.</a:t>
            </a:r>
          </a:p>
          <a:p>
            <a:endParaRPr lang="en-US" dirty="0"/>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26892906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latin typeface="+mn-lt"/>
              </a:rPr>
              <a:t>In scenarios where the Source and Destination are VIPs managed by SLB Manager, MUXes will inform SLBHostAgent using ICMP Redirect to bypass the MUX and instead route the packet to the appropriate Provider Address that is hosting the destination DIP. SLBHostAgent is then responsible for configuring the VFP policies on the host, with the appropriate VFP details for direct routing.</a:t>
            </a:r>
          </a:p>
          <a:p>
            <a:endParaRPr lang="en-US" sz="1200">
              <a:latin typeface="+mn-lt"/>
            </a:endParaRPr>
          </a:p>
          <a:p>
            <a:r>
              <a:rPr lang="en-US" sz="1200">
                <a:latin typeface="+mn-lt"/>
              </a:rPr>
              <a:t>Once endpoints have been notified by the MUXes, traffic should flow directly between the two DIPs using the respective Provider Address where the Customer Address is located.</a:t>
            </a:r>
          </a:p>
          <a:p>
            <a:endParaRPr lang="en-US"/>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39825041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latin typeface="+mn-lt"/>
              </a:rPr>
              <a:t>Animation: Click to start packet flow</a:t>
            </a:r>
          </a:p>
          <a:p>
            <a:endParaRPr lang="en-US" sz="1200">
              <a:latin typeface="+mn-lt"/>
            </a:endParaRPr>
          </a:p>
          <a:p>
            <a:r>
              <a:rPr lang="en-US" sz="1200">
                <a:latin typeface="+mn-lt"/>
              </a:rPr>
              <a:t>In this example VM1 DIP1 is performing TCP SYN to VIP 192.168.0.53:443 which is acting as L3 NAT for VM2 DIP1. Traffic will be Source NATed (SNAT) to the VIP associated with VM1 DIP1 (192.168.0.58) and delivered to the TOR switches that HOSTs are physically cabled to. TOR will see within it’s route table, that MUX01 and MUX02 are advertising via BGP they have an available route. TOR will deliver the packet to one of the MUXes, which will then redirect and encapsulate packet with appropriate VXLAN header information, to route the packet to the corresponding host that is hosting the VM2 DIP1. In addition, since the MUX sees that both the source and destination addresses are VIPs within it’s VIP:DIP mappings, it will send ICMP redirect to SLBHostAgent. SLBHostAgent will make the appropriate VFP policy mappings for subsequent communications to that VIP.</a:t>
            </a:r>
          </a:p>
          <a:p>
            <a:endParaRPr lang="en-US" sz="1200">
              <a:latin typeface="+mn-lt"/>
            </a:endParaRPr>
          </a:p>
          <a:p>
            <a:r>
              <a:rPr lang="en-US" sz="1200">
                <a:latin typeface="+mn-lt"/>
              </a:rPr>
              <a:t>VM2 DIP1 will receive the packet and send a SYN ACK back. The packet will be SNATed with the VIP associated with VM2 DIP1 (192.168.0.53) and delivered to TOR switches. Like the previous packet, TOR will see the route being advertised by MUX01 and MUX02, and route accordingly to get the packet delivered to host that is hosting VM1 DIP1. SLB MUX will send ICMP redirect as well to SLBHostAgent and VFP policies will be updated accordingly.</a:t>
            </a:r>
          </a:p>
          <a:p>
            <a:endParaRPr lang="en-US" sz="1200">
              <a:latin typeface="+mn-lt"/>
            </a:endParaRPr>
          </a:p>
          <a:p>
            <a:r>
              <a:rPr lang="en-US" sz="1200">
                <a:latin typeface="+mn-lt"/>
              </a:rPr>
              <a:t>Subsequent communications now between VM1 and VM2, will now bypass the MUXes entirely and be routed directly between the VMs using the Provider Addresses (PA) logical network.</a:t>
            </a:r>
          </a:p>
          <a:p>
            <a:endParaRPr lang="en-US"/>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19509074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39458079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a:cs typeface="Calibri"/>
              </a:rPr>
              <a:t>See answers at end of the deck.</a:t>
            </a:r>
          </a:p>
        </p:txBody>
      </p:sp>
    </p:spTree>
    <p:extLst>
      <p:ext uri="{BB962C8B-B14F-4D97-AF65-F5344CB8AC3E}">
        <p14:creationId xmlns:p14="http://schemas.microsoft.com/office/powerpoint/2010/main" val="5028340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4993387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latin typeface="+mn-lt"/>
              </a:rPr>
              <a:t>Simple Inbound NAT scenario where external traffic is able to communicate to a VM (associated with interface) using a public IP address.</a:t>
            </a:r>
          </a:p>
          <a:p>
            <a:endParaRPr lang="en-US" sz="1200">
              <a:latin typeface="+mn-lt"/>
            </a:endParaRPr>
          </a:p>
          <a:p>
            <a:r>
              <a:rPr lang="en-US" sz="1200">
                <a:latin typeface="+mn-lt"/>
              </a:rPr>
              <a:t>Public IP is associated directly with an ipConfiguration within a Network Interface object.</a:t>
            </a:r>
          </a:p>
          <a:p>
            <a:endParaRPr lang="en-US"/>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20678342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33724719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a:cs typeface="Calibri"/>
              </a:rPr>
              <a:t>See answers at end of the deck.</a:t>
            </a:r>
          </a:p>
        </p:txBody>
      </p:sp>
    </p:spTree>
    <p:extLst>
      <p:ext uri="{BB962C8B-B14F-4D97-AF65-F5344CB8AC3E}">
        <p14:creationId xmlns:p14="http://schemas.microsoft.com/office/powerpoint/2010/main" val="1712824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endParaRPr lang="en-US"/>
          </a:p>
        </p:txBody>
      </p:sp>
    </p:spTree>
    <p:extLst>
      <p:ext uri="{BB962C8B-B14F-4D97-AF65-F5344CB8AC3E}">
        <p14:creationId xmlns:p14="http://schemas.microsoft.com/office/powerpoint/2010/main" val="7989455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15483747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Outbound NAT allows you to configure backend address pools to have multiple network interfaces as part of the pool. VMs are able to communicate out externally, however no inbound connections from external locations are allowed.</a:t>
            </a:r>
            <a:br>
              <a:rPr lang="en-US" sz="1200" dirty="0"/>
            </a:br>
            <a:br>
              <a:rPr lang="en-US" sz="1200" dirty="0"/>
            </a:br>
            <a:r>
              <a:rPr lang="en-US" sz="1200" dirty="0"/>
              <a:t>In Azure / Azure Stack, this is referred to as default outbound access where the entire virtual network leverages an outbound pool to provide basic external communications. Issues such as SNAT exhaustion are common problems and recommended to not be using this for production service endpoints.</a:t>
            </a:r>
          </a:p>
          <a:p>
            <a:endParaRPr lang="en-US" dirty="0"/>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31246474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a:cs typeface="Calibri"/>
              </a:rPr>
              <a:t>See answers at end of the deck.</a:t>
            </a:r>
          </a:p>
        </p:txBody>
      </p:sp>
    </p:spTree>
    <p:extLst>
      <p:ext uri="{BB962C8B-B14F-4D97-AF65-F5344CB8AC3E}">
        <p14:creationId xmlns:p14="http://schemas.microsoft.com/office/powerpoint/2010/main" val="15220542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9606970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26673338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9565764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4462797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3288893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23951282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3080817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18258457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a:cs typeface="Calibri"/>
              </a:rPr>
              <a:t>See answers at end of the deck.</a:t>
            </a:r>
          </a:p>
        </p:txBody>
      </p:sp>
    </p:spTree>
    <p:extLst>
      <p:ext uri="{BB962C8B-B14F-4D97-AF65-F5344CB8AC3E}">
        <p14:creationId xmlns:p14="http://schemas.microsoft.com/office/powerpoint/2010/main" val="9802687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65A4AF52-4F90-4932-8477-448DD81D838E}" type="datetime8">
              <a:rPr lang="en-US" smtClean="0"/>
              <a:t>6/3/2024 8:15 AM</a:t>
            </a:fld>
            <a:endParaRPr lang="en-US"/>
          </a:p>
        </p:txBody>
      </p:sp>
    </p:spTree>
    <p:extLst>
      <p:ext uri="{BB962C8B-B14F-4D97-AF65-F5344CB8AC3E}">
        <p14:creationId xmlns:p14="http://schemas.microsoft.com/office/powerpoint/2010/main" val="28817127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39169555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37780655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9319565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3323131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endParaRPr lang="en-US"/>
          </a:p>
        </p:txBody>
      </p:sp>
    </p:spTree>
    <p:extLst>
      <p:ext uri="{BB962C8B-B14F-4D97-AF65-F5344CB8AC3E}">
        <p14:creationId xmlns:p14="http://schemas.microsoft.com/office/powerpoint/2010/main" val="2790959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329867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mn-lt"/>
              </a:rPr>
              <a:t>SdnCtlr service has a component called NetworkManager (NM) that's also a part of SLB control plane. It has a KVS data store as well as an IMOS data store. Whenever we add/update/delete a LoadBalancer, SDN API calls WCF API of SdnCtlr and passes the LB object. The goal state driver sends it down to SLB Manager Service.</a:t>
            </a:r>
            <a:endParaRPr lang="en-US" sz="1200">
              <a:latin typeface="+mn-lt"/>
            </a:endParaRPr>
          </a:p>
          <a:p>
            <a:endParaRPr lang="en-US" sz="1200">
              <a:latin typeface="+mn-lt"/>
            </a:endParaRPr>
          </a:p>
          <a:p>
            <a:r>
              <a:rPr lang="en-US" sz="1200">
                <a:latin typeface="+mn-lt"/>
              </a:rPr>
              <a:t>SLB Manager is responsible for configuration of the VIP:DIP mappings on the MUXes and Hypervisor hosts. This allows enables both inbound and outbound packet flows to leverage the VIP:DIP mappings. In addition to configuring the VFP, SLB Host Agent will monitor the DIP endpoints for any configured VIPs. In scenarios where the DIP is offline/inaccessible, SLB Host Agent will communicate this to SLB Manager Service, which in turn will push new policy configuration to reflect the DIP is not available.</a:t>
            </a:r>
          </a:p>
          <a:p>
            <a:endParaRPr lang="en-US" sz="1200">
              <a:latin typeface="+mn-lt"/>
            </a:endParaRPr>
          </a:p>
          <a:p>
            <a:r>
              <a:rPr lang="en-US" sz="1200">
                <a:latin typeface="+mn-lt"/>
              </a:rPr>
              <a:t>SLB Manager / SLB Host Agent do not monitor for fabric notifications as it’s not their responsibility. Instead VNET service is responsible for computing the where the PA:CA mappings resides based on where the VM is placed on fabric, and will notify SLB Manager, which enables SLB Manager to update its policies. In scenarios where VM and its corresponding DIP are live migrated to new host, VSM service will be notified via Event Coordinator and will make necessary routing adjustments for virtual network, in addition to informing SLB Manager of the new PA – CA mappings.</a:t>
            </a:r>
          </a:p>
          <a:p>
            <a:endParaRPr lang="en-US"/>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8273078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22.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4.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11579971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45652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280109683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4827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091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6242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613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689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113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userDrawn="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1374624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5265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0324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81626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7447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5968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38885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61739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6056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56112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userDrawn="1">
          <p15:clr>
            <a:srgbClr val="5ACBF0"/>
          </p15:clr>
        </p15:guide>
        <p15:guide id="2" orient="horz" pos="2520" userDrawn="1">
          <p15:clr>
            <a:srgbClr val="5ACBF0"/>
          </p15:clr>
        </p15:guide>
        <p15:guide id="3" pos="6144">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84805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43286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29000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68238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userDrawn="1">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1869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13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68245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1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6742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25474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userDrawn="1">
          <p15:clr>
            <a:srgbClr val="5ACBF0"/>
          </p15:clr>
        </p15:guide>
        <p15:guide id="2" orient="horz" pos="2520" userDrawn="1">
          <p15:clr>
            <a:srgbClr val="5ACBF0"/>
          </p15:clr>
        </p15:guide>
        <p15:guide id="3" pos="6144">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2362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3893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7282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442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75136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userDrawn="1">
          <p15:clr>
            <a:srgbClr val="5ACBF0"/>
          </p15:clr>
        </p15:guide>
        <p15:guide id="2" orient="horz" pos="2520" userDrawn="1">
          <p15:clr>
            <a:srgbClr val="5ACBF0"/>
          </p15:clr>
        </p15:guide>
        <p15:guide id="3" pos="6144">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642182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646414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9169157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763256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800282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28351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21082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06862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84294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userDrawn="1">
          <p15:clr>
            <a:srgbClr val="5ACBF0"/>
          </p15:clr>
        </p15:guide>
        <p15:guide id="2" orient="horz" pos="2520" userDrawn="1">
          <p15:clr>
            <a:srgbClr val="5ACBF0"/>
          </p15:clr>
        </p15:guide>
        <p15:guide id="3" pos="6144">
          <p15:clr>
            <a:srgbClr val="5ACBF0"/>
          </p15:clr>
        </p15:guide>
        <p15:guide id="4" orient="horz" pos="2160"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15310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0"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6"/>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6"/>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Quote author</a:t>
            </a:r>
          </a:p>
        </p:txBody>
      </p:sp>
    </p:spTree>
    <p:extLst>
      <p:ext uri="{BB962C8B-B14F-4D97-AF65-F5344CB8AC3E}">
        <p14:creationId xmlns:p14="http://schemas.microsoft.com/office/powerpoint/2010/main" val="1740735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397834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8312271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002029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12759012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1474420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1390555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871918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userDrawn="1">
          <p15:clr>
            <a:srgbClr val="5ACBF0"/>
          </p15:clr>
        </p15:guide>
        <p15:guide id="3" pos="6144">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99523251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A2DA5B-9862-4A23-8FEC-5C1ABC2EEF1B}"/>
              </a:ext>
            </a:extLst>
          </p:cNvPr>
          <p:cNvSpPr>
            <a:spLocks noGrp="1"/>
          </p:cNvSpPr>
          <p:nvPr>
            <p:ph type="dt" sz="half" idx="10"/>
          </p:nvPr>
        </p:nvSpPr>
        <p:spPr>
          <a:xfrm rot="5400000">
            <a:off x="10506456" y="5074920"/>
            <a:ext cx="2647667" cy="365125"/>
          </a:xfrm>
        </p:spPr>
        <p:txBody>
          <a:bodyPr/>
          <a:lstStyle/>
          <a:p>
            <a:endParaRPr lang="en-US"/>
          </a:p>
        </p:txBody>
      </p:sp>
      <p:sp>
        <p:nvSpPr>
          <p:cNvPr id="5" name="Footer Placeholder 4">
            <a:extLst>
              <a:ext uri="{FF2B5EF4-FFF2-40B4-BE49-F238E27FC236}">
                <a16:creationId xmlns:a16="http://schemas.microsoft.com/office/drawing/2014/main" id="{C63D9A4B-0DA7-46BB-9DCE-3F26075C44C6}"/>
              </a:ext>
            </a:extLst>
          </p:cNvPr>
          <p:cNvSpPr>
            <a:spLocks noGrp="1"/>
          </p:cNvSpPr>
          <p:nvPr>
            <p:ph type="ftr" sz="quarter" idx="11"/>
          </p:nvPr>
        </p:nvSpPr>
        <p:spPr>
          <a:xfrm rot="5400000">
            <a:off x="10451592" y="1408176"/>
            <a:ext cx="2770499" cy="365125"/>
          </a:xfrm>
        </p:spPr>
        <p:txBody>
          <a:bodyPr/>
          <a:lstStyle/>
          <a:p>
            <a:endParaRPr lang="en-US"/>
          </a:p>
        </p:txBody>
      </p:sp>
      <p:sp>
        <p:nvSpPr>
          <p:cNvPr id="6" name="Slide Number Placeholder 5">
            <a:extLst>
              <a:ext uri="{FF2B5EF4-FFF2-40B4-BE49-F238E27FC236}">
                <a16:creationId xmlns:a16="http://schemas.microsoft.com/office/drawing/2014/main" id="{EE6A7C47-81AC-431C-A7C3-2BC71AD14417}"/>
              </a:ext>
            </a:extLst>
          </p:cNvPr>
          <p:cNvSpPr>
            <a:spLocks noGrp="1"/>
          </p:cNvSpPr>
          <p:nvPr>
            <p:ph type="sldNum" sz="quarter" idx="12"/>
          </p:nvPr>
        </p:nvSpPr>
        <p:spPr>
          <a:xfrm>
            <a:off x="11558016" y="3136392"/>
            <a:ext cx="545911" cy="580029"/>
          </a:xfrm>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94369073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57257401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EC6ACF-080E-4B7C-B0C0-77E90C16E9F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39A68C0B-BC90-4ADA-B6E6-2B30BFF9E7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CE559-C82B-4E27-965B-4AC3C66FC8F8}"/>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485408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1063633" y="457200"/>
            <a:ext cx="4170355" cy="1917509"/>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D6CC3-66DD-4D9A-A9C7-F588BA88C99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1359FC8-04EF-4F7D-8E43-4EE0E95DA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1C964-4227-4DEE-87A1-026162DDF664}"/>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82155685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731309"/>
            <a:ext cx="4795873" cy="1395382"/>
          </a:xfrm>
        </p:spPr>
        <p:txBody>
          <a:bodyPr wrap="square" anchor="ctr">
            <a:spAutoFit/>
          </a:bodyPr>
          <a:lstStyle>
            <a:lvl1pPr>
              <a:defRPr sz="4704" baseline="0">
                <a:gradFill>
                  <a:gsLst>
                    <a:gs pos="1250">
                      <a:schemeClr val="tx1"/>
                    </a:gs>
                    <a:gs pos="100000">
                      <a:schemeClr val="tx1"/>
                    </a:gs>
                  </a:gsLst>
                  <a:lin ang="5400000" scaled="0"/>
                </a:gradFill>
                <a:latin typeface="Bembo" panose="02020502050201020203" pitchFamily="18" charset="0"/>
              </a:defRPr>
            </a:lvl1pPr>
          </a:lstStyle>
          <a:p>
            <a:r>
              <a:rPr lang="en-US"/>
              <a:t>Square photo layout</a:t>
            </a:r>
          </a:p>
        </p:txBody>
      </p:sp>
      <p:sp>
        <p:nvSpPr>
          <p:cNvPr id="7"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9502131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68943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userDrawn="1">
          <p15:clr>
            <a:srgbClr val="5ACBF0"/>
          </p15:clr>
        </p15:guide>
        <p15:guide id="3" pos="6144">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060204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image" Target="../media/image1.pn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image" Target="../media/image2.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9">
            <a:extLst>
              <a:ext uri="{96DAC541-7B7A-43D3-8B79-37D633B846F1}">
                <asvg:svgBlip xmlns:asvg="http://schemas.microsoft.com/office/drawing/2016/SVG/main" r:embed="rId80"/>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502" r:id="rId1"/>
    <p:sldLayoutId id="2147485512" r:id="rId2"/>
    <p:sldLayoutId id="2147485497" r:id="rId3"/>
    <p:sldLayoutId id="2147485523" r:id="rId4"/>
    <p:sldLayoutId id="2147485513" r:id="rId5"/>
    <p:sldLayoutId id="2147485524" r:id="rId6"/>
    <p:sldLayoutId id="2147485498" r:id="rId7"/>
    <p:sldLayoutId id="2147485514" r:id="rId8"/>
    <p:sldLayoutId id="2147485510" r:id="rId9"/>
    <p:sldLayoutId id="2147485515" r:id="rId10"/>
    <p:sldLayoutId id="2147485451" r:id="rId11"/>
    <p:sldLayoutId id="2147485503" r:id="rId12"/>
    <p:sldLayoutId id="2147485452" r:id="rId13"/>
    <p:sldLayoutId id="2147485453" r:id="rId14"/>
    <p:sldLayoutId id="2147485454" r:id="rId15"/>
    <p:sldLayoutId id="2147485455" r:id="rId16"/>
    <p:sldLayoutId id="2147485456" r:id="rId17"/>
    <p:sldLayoutId id="2147485457" r:id="rId18"/>
    <p:sldLayoutId id="2147485458" r:id="rId19"/>
    <p:sldLayoutId id="2147485459" r:id="rId20"/>
    <p:sldLayoutId id="2147485460" r:id="rId21"/>
    <p:sldLayoutId id="2147485461" r:id="rId22"/>
    <p:sldLayoutId id="2147485462" r:id="rId23"/>
    <p:sldLayoutId id="2147485463" r:id="rId24"/>
    <p:sldLayoutId id="2147485464" r:id="rId25"/>
    <p:sldLayoutId id="2147485465" r:id="rId26"/>
    <p:sldLayoutId id="2147485466" r:id="rId27"/>
    <p:sldLayoutId id="2147485467" r:id="rId28"/>
    <p:sldLayoutId id="2147485468" r:id="rId29"/>
    <p:sldLayoutId id="2147485469" r:id="rId30"/>
    <p:sldLayoutId id="2147485470" r:id="rId31"/>
    <p:sldLayoutId id="2147485471" r:id="rId32"/>
    <p:sldLayoutId id="2147485472" r:id="rId33"/>
    <p:sldLayoutId id="2147485473" r:id="rId34"/>
    <p:sldLayoutId id="2147485474" r:id="rId35"/>
    <p:sldLayoutId id="2147485475" r:id="rId36"/>
    <p:sldLayoutId id="2147485476" r:id="rId37"/>
    <p:sldLayoutId id="2147485477" r:id="rId38"/>
    <p:sldLayoutId id="2147485478" r:id="rId39"/>
    <p:sldLayoutId id="2147485479" r:id="rId40"/>
    <p:sldLayoutId id="2147485480" r:id="rId41"/>
    <p:sldLayoutId id="2147485481" r:id="rId42"/>
    <p:sldLayoutId id="2147485482" r:id="rId43"/>
    <p:sldLayoutId id="2147485483" r:id="rId44"/>
    <p:sldLayoutId id="2147485484" r:id="rId45"/>
    <p:sldLayoutId id="2147485485" r:id="rId46"/>
    <p:sldLayoutId id="2147485486" r:id="rId47"/>
    <p:sldLayoutId id="2147485487" r:id="rId48"/>
    <p:sldLayoutId id="2147485488" r:id="rId49"/>
    <p:sldLayoutId id="2147485490" r:id="rId50"/>
    <p:sldLayoutId id="2147485491" r:id="rId51"/>
    <p:sldLayoutId id="2147485516" r:id="rId52"/>
    <p:sldLayoutId id="2147485517" r:id="rId53"/>
    <p:sldLayoutId id="2147485525" r:id="rId54"/>
    <p:sldLayoutId id="2147485499" r:id="rId55"/>
    <p:sldLayoutId id="2147485518" r:id="rId56"/>
    <p:sldLayoutId id="2147485511" r:id="rId57"/>
    <p:sldLayoutId id="2147485519" r:id="rId58"/>
    <p:sldLayoutId id="2147485520" r:id="rId59"/>
    <p:sldLayoutId id="2147485521" r:id="rId60"/>
    <p:sldLayoutId id="2147485504" r:id="rId61"/>
    <p:sldLayoutId id="2147485505" r:id="rId62"/>
    <p:sldLayoutId id="2147485506" r:id="rId63"/>
    <p:sldLayoutId id="2147485507" r:id="rId64"/>
    <p:sldLayoutId id="2147485508" r:id="rId65"/>
    <p:sldLayoutId id="2147485509" r:id="rId66"/>
    <p:sldLayoutId id="2147485522" r:id="rId67"/>
    <p:sldLayoutId id="2147485493" r:id="rId68"/>
    <p:sldLayoutId id="2147485494" r:id="rId69"/>
    <p:sldLayoutId id="2147485495" r:id="rId70"/>
    <p:sldLayoutId id="2147485496" r:id="rId71"/>
    <p:sldLayoutId id="2147485526" r:id="rId72"/>
    <p:sldLayoutId id="2147485527" r:id="rId73"/>
    <p:sldLayoutId id="2147485528" r:id="rId74"/>
    <p:sldLayoutId id="2147485529" r:id="rId75"/>
    <p:sldLayoutId id="2147485530" r:id="rId76"/>
    <p:sldLayoutId id="2147485531" r:id="rId7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userDrawn="1">
          <p15:clr>
            <a:srgbClr val="C35EA4"/>
          </p15:clr>
        </p15:guide>
        <p15:guide id="17" pos="7320" userDrawn="1">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userDrawn="1">
          <p15:clr>
            <a:srgbClr val="A4A3A4"/>
          </p15:clr>
        </p15:guide>
        <p15:guide id="29" orient="horz" pos="4135">
          <p15:clr>
            <a:srgbClr val="A4A3A4"/>
          </p15:clr>
        </p15:guide>
        <p15:guide id="30" pos="7488" userDrawn="1">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8.xml"/></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68.xml"/><Relationship Id="rId4" Type="http://schemas.openxmlformats.org/officeDocument/2006/relationships/image" Target="../media/image57.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8.xml"/></Relationships>
</file>

<file path=ppt/slides/_rels/slide3.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00.png"/><Relationship Id="rId18" Type="http://schemas.openxmlformats.org/officeDocument/2006/relationships/slide" Target="slide50.xml"/><Relationship Id="rId3" Type="http://schemas.openxmlformats.org/officeDocument/2006/relationships/image" Target="../media/image47.png"/><Relationship Id="rId21" Type="http://schemas.openxmlformats.org/officeDocument/2006/relationships/slide" Target="slide53.xml"/><Relationship Id="rId7" Type="http://schemas.openxmlformats.org/officeDocument/2006/relationships/image" Target="../media/image480.png"/><Relationship Id="rId12" Type="http://schemas.openxmlformats.org/officeDocument/2006/relationships/slide" Target="slide24.xml"/><Relationship Id="rId17" Type="http://schemas.openxmlformats.org/officeDocument/2006/relationships/image" Target="../media/image52.png"/><Relationship Id="rId2" Type="http://schemas.openxmlformats.org/officeDocument/2006/relationships/notesSlide" Target="../notesSlides/notesSlide3.xml"/><Relationship Id="rId16" Type="http://schemas.openxmlformats.org/officeDocument/2006/relationships/image" Target="../media/image510.png"/><Relationship Id="rId20" Type="http://schemas.openxmlformats.org/officeDocument/2006/relationships/image" Target="../media/image53.png"/><Relationship Id="rId1" Type="http://schemas.openxmlformats.org/officeDocument/2006/relationships/slideLayout" Target="../slideLayouts/slideLayout73.xml"/><Relationship Id="rId6" Type="http://schemas.openxmlformats.org/officeDocument/2006/relationships/slide" Target="slide7.xml"/><Relationship Id="rId11" Type="http://schemas.openxmlformats.org/officeDocument/2006/relationships/image" Target="../media/image50.png"/><Relationship Id="rId5" Type="http://schemas.openxmlformats.org/officeDocument/2006/relationships/image" Target="../media/image48.png"/><Relationship Id="rId15" Type="http://schemas.openxmlformats.org/officeDocument/2006/relationships/slide" Target="slide46.xml"/><Relationship Id="rId10" Type="http://schemas.openxmlformats.org/officeDocument/2006/relationships/image" Target="../media/image490.png"/><Relationship Id="rId19" Type="http://schemas.openxmlformats.org/officeDocument/2006/relationships/image" Target="../media/image520.png"/><Relationship Id="rId4" Type="http://schemas.openxmlformats.org/officeDocument/2006/relationships/slide" Target="slide4.xml"/><Relationship Id="rId9" Type="http://schemas.openxmlformats.org/officeDocument/2006/relationships/slide" Target="slide17.xml"/><Relationship Id="rId14" Type="http://schemas.openxmlformats.org/officeDocument/2006/relationships/image" Target="../media/image51.png"/><Relationship Id="rId22" Type="http://schemas.openxmlformats.org/officeDocument/2006/relationships/image" Target="../media/image530.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8.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68.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6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68.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68.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68.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68.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4.xml"/><Relationship Id="rId1" Type="http://schemas.openxmlformats.org/officeDocument/2006/relationships/slideLayout" Target="../slideLayouts/slideLayout68.xml"/><Relationship Id="rId4" Type="http://schemas.openxmlformats.org/officeDocument/2006/relationships/image" Target="../media/image57.sv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1.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7.xml"/><Relationship Id="rId1" Type="http://schemas.openxmlformats.org/officeDocument/2006/relationships/slideLayout" Target="../slideLayouts/slideLayout68.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68.xml"/><Relationship Id="rId4" Type="http://schemas.openxmlformats.org/officeDocument/2006/relationships/image" Target="../media/image57.sv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1.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1.xml"/><Relationship Id="rId1" Type="http://schemas.openxmlformats.org/officeDocument/2006/relationships/slideLayout" Target="../slideLayouts/slideLayout6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8.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microsoft/SdnDiagnostics/wiki/Start-SdnNetshTrace" TargetMode="External"/><Relationship Id="rId2" Type="http://schemas.openxmlformats.org/officeDocument/2006/relationships/notesSlide" Target="../notesSlides/notesSlide56.xml"/><Relationship Id="rId1" Type="http://schemas.openxmlformats.org/officeDocument/2006/relationships/slideLayout" Target="../slideLayouts/slideLayout68.xml"/><Relationship Id="rId6" Type="http://schemas.openxmlformats.org/officeDocument/2006/relationships/hyperlink" Target="https://github.com/microsoft/SdnDiagnostics/wiki/Stop-SdnEtwTraceCapture" TargetMode="External"/><Relationship Id="rId5" Type="http://schemas.openxmlformats.org/officeDocument/2006/relationships/hyperlink" Target="https://github.com/microsoft/SdnDiagnostics/wiki/Start-SdnEtwTraceCapture" TargetMode="External"/><Relationship Id="rId4" Type="http://schemas.openxmlformats.org/officeDocument/2006/relationships/hyperlink" Target="https://github.com/microsoft/SdnDiagnostics/wiki/Stop-SdnNetshTrace"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8.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9.xml"/><Relationship Id="rId1" Type="http://schemas.openxmlformats.org/officeDocument/2006/relationships/slideLayout" Target="../slideLayouts/slideLayout68.xml"/><Relationship Id="rId4" Type="http://schemas.openxmlformats.org/officeDocument/2006/relationships/image" Target="../media/image57.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1.xml"/></Relationships>
</file>

<file path=ppt/slides/_rels/slide62.xml.rels><?xml version="1.0" encoding="UTF-8" standalone="yes"?>
<Relationships xmlns="http://schemas.openxmlformats.org/package/2006/relationships"><Relationship Id="rId8" Type="http://schemas.openxmlformats.org/officeDocument/2006/relationships/hyperlink" Target="https://learn.microsoft.com/openspecs/windows_protocols/ms-ncnbi/b9aa07d0-05e0-4133-a534-57bbf09d5053" TargetMode="External"/><Relationship Id="rId3" Type="http://schemas.openxmlformats.org/officeDocument/2006/relationships/hyperlink" Target="https://learn.microsoft.com/windows-server/networking/sdn/manage/configure-slb-and-nat" TargetMode="External"/><Relationship Id="rId7" Type="http://schemas.openxmlformats.org/officeDocument/2006/relationships/hyperlink" Target="https://learn.microsoft.com/openspecs/windows_protocols/ms-ncnbi/f7185675-4d39-4d5c-98f4-8e7b2ca044dc" TargetMode="External"/><Relationship Id="rId2" Type="http://schemas.openxmlformats.org/officeDocument/2006/relationships/notesSlide" Target="../notesSlides/notesSlide62.xml"/><Relationship Id="rId1" Type="http://schemas.openxmlformats.org/officeDocument/2006/relationships/slideLayout" Target="../slideLayouts/slideLayout68.xml"/><Relationship Id="rId6" Type="http://schemas.openxmlformats.org/officeDocument/2006/relationships/hyperlink" Target="https://learn.microsoft.com/openspecs/windows_protocols/ms-ncnbi/98d597b1-3295-4363-a08d-8646d0c13cf4" TargetMode="External"/><Relationship Id="rId5" Type="http://schemas.openxmlformats.org/officeDocument/2006/relationships/hyperlink" Target="https://learn.microsoft.com/openspecs/windows_protocols/ms-ncnbi/f78cf1ca-71bc-4c1b-8d3e-98cc9845d067" TargetMode="External"/><Relationship Id="rId10" Type="http://schemas.openxmlformats.org/officeDocument/2006/relationships/hyperlink" Target="https://learn.microsoft.com/en-us/openspecs/windows_protocols/ms-ncnbi/c4540903-31a5-470d-a5eb-8f1da5c1c65a" TargetMode="External"/><Relationship Id="rId4" Type="http://schemas.openxmlformats.org/officeDocument/2006/relationships/hyperlink" Target="https://learn.microsoft.com/azure-stack/hci/concepts/software-load-balancer" TargetMode="External"/><Relationship Id="rId9" Type="http://schemas.openxmlformats.org/officeDocument/2006/relationships/hyperlink" Target="https://learn.microsoft.com/en-us/openspecs/windows_protocols/ms-ncnbi/c2aac45c-6c08-4c94-8308-7a65d2ca5b6f"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68.xml"/></Relationships>
</file>

<file path=ppt/slides/_rels/slide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6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847B4-4FFC-1F6D-57C7-20BB70F3D592}"/>
              </a:ext>
            </a:extLst>
          </p:cNvPr>
          <p:cNvSpPr>
            <a:spLocks noGrp="1"/>
          </p:cNvSpPr>
          <p:nvPr>
            <p:ph type="title"/>
          </p:nvPr>
        </p:nvSpPr>
        <p:spPr>
          <a:xfrm>
            <a:off x="584200" y="1737387"/>
            <a:ext cx="9531952" cy="553998"/>
          </a:xfrm>
        </p:spPr>
        <p:txBody>
          <a:bodyPr/>
          <a:lstStyle/>
          <a:p>
            <a:r>
              <a:rPr lang="en-US" sz="3600"/>
              <a:t>Software Defined Networking (SDN) Training</a:t>
            </a:r>
          </a:p>
        </p:txBody>
      </p:sp>
      <p:sp>
        <p:nvSpPr>
          <p:cNvPr id="3" name="Text Placeholder 2">
            <a:extLst>
              <a:ext uri="{FF2B5EF4-FFF2-40B4-BE49-F238E27FC236}">
                <a16:creationId xmlns:a16="http://schemas.microsoft.com/office/drawing/2014/main" id="{5CC73995-3BF3-6A2C-9C01-7790C3F15E99}"/>
              </a:ext>
            </a:extLst>
          </p:cNvPr>
          <p:cNvSpPr>
            <a:spLocks noGrp="1"/>
          </p:cNvSpPr>
          <p:nvPr>
            <p:ph type="body" sz="quarter" idx="12"/>
          </p:nvPr>
        </p:nvSpPr>
        <p:spPr>
          <a:xfrm>
            <a:off x="584200" y="2739887"/>
            <a:ext cx="5648960" cy="430887"/>
          </a:xfrm>
        </p:spPr>
        <p:txBody>
          <a:bodyPr/>
          <a:lstStyle/>
          <a:p>
            <a:r>
              <a:rPr lang="en-US" sz="2800"/>
              <a:t>Module 5: Software Load Balancer </a:t>
            </a:r>
          </a:p>
        </p:txBody>
      </p:sp>
    </p:spTree>
    <p:extLst>
      <p:ext uri="{BB962C8B-B14F-4D97-AF65-F5344CB8AC3E}">
        <p14:creationId xmlns:p14="http://schemas.microsoft.com/office/powerpoint/2010/main" val="3145601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0C25E8-BEF3-10A4-951E-C4D202E36E8E}"/>
              </a:ext>
            </a:extLst>
          </p:cNvPr>
          <p:cNvSpPr>
            <a:spLocks noGrp="1"/>
          </p:cNvSpPr>
          <p:nvPr>
            <p:ph type="title" idx="4294967295"/>
          </p:nvPr>
        </p:nvSpPr>
        <p:spPr>
          <a:xfrm>
            <a:off x="534691" y="457200"/>
            <a:ext cx="5722417" cy="553998"/>
          </a:xfrm>
        </p:spPr>
        <p:txBody>
          <a:bodyPr/>
          <a:lstStyle/>
          <a:p>
            <a:r>
              <a:rPr lang="en-US"/>
              <a:t>SDN controller service </a:t>
            </a:r>
          </a:p>
        </p:txBody>
      </p:sp>
      <p:sp>
        <p:nvSpPr>
          <p:cNvPr id="4" name="Content Placeholder 3">
            <a:extLst>
              <a:ext uri="{FF2B5EF4-FFF2-40B4-BE49-F238E27FC236}">
                <a16:creationId xmlns:a16="http://schemas.microsoft.com/office/drawing/2014/main" id="{BBED0861-3E03-B9C1-3238-1CC243663A3F}"/>
              </a:ext>
            </a:extLst>
          </p:cNvPr>
          <p:cNvSpPr>
            <a:spLocks noGrp="1"/>
          </p:cNvSpPr>
          <p:nvPr>
            <p:ph idx="4294967295"/>
          </p:nvPr>
        </p:nvSpPr>
        <p:spPr>
          <a:xfrm>
            <a:off x="774915" y="1435100"/>
            <a:ext cx="11417085" cy="3716338"/>
          </a:xfrm>
        </p:spPr>
        <p:txBody>
          <a:bodyPr>
            <a:normAutofit/>
          </a:bodyPr>
          <a:lstStyle/>
          <a:p>
            <a:r>
              <a:rPr lang="en-US"/>
              <a:t>Receives data from the SDN API service.</a:t>
            </a:r>
          </a:p>
          <a:p>
            <a:r>
              <a:rPr lang="en-US"/>
              <a:t>Responsible for create and update operations for load balancer resources.</a:t>
            </a:r>
          </a:p>
          <a:p>
            <a:r>
              <a:rPr lang="en-US"/>
              <a:t>Communicates with vSwitch Service (VNET Manager) as well to get IP configuration details.</a:t>
            </a:r>
          </a:p>
          <a:p>
            <a:r>
              <a:rPr lang="en-US"/>
              <a:t>Once the goal state is configured, passes information to SLB Manager service for further processing.</a:t>
            </a:r>
          </a:p>
        </p:txBody>
      </p:sp>
    </p:spTree>
    <p:extLst>
      <p:ext uri="{BB962C8B-B14F-4D97-AF65-F5344CB8AC3E}">
        <p14:creationId xmlns:p14="http://schemas.microsoft.com/office/powerpoint/2010/main" val="316857818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0C25E8-BEF3-10A4-951E-C4D202E36E8E}"/>
              </a:ext>
            </a:extLst>
          </p:cNvPr>
          <p:cNvSpPr>
            <a:spLocks noGrp="1"/>
          </p:cNvSpPr>
          <p:nvPr>
            <p:ph type="title" idx="4294967295"/>
          </p:nvPr>
        </p:nvSpPr>
        <p:spPr>
          <a:xfrm>
            <a:off x="534691" y="457200"/>
            <a:ext cx="5082337" cy="705394"/>
          </a:xfrm>
        </p:spPr>
        <p:txBody>
          <a:bodyPr/>
          <a:lstStyle/>
          <a:p>
            <a:r>
              <a:rPr lang="en-US"/>
              <a:t>SLB manager service</a:t>
            </a:r>
          </a:p>
        </p:txBody>
      </p:sp>
      <p:sp>
        <p:nvSpPr>
          <p:cNvPr id="4" name="Content Placeholder 3">
            <a:extLst>
              <a:ext uri="{FF2B5EF4-FFF2-40B4-BE49-F238E27FC236}">
                <a16:creationId xmlns:a16="http://schemas.microsoft.com/office/drawing/2014/main" id="{BBED0861-3E03-B9C1-3238-1CC243663A3F}"/>
              </a:ext>
            </a:extLst>
          </p:cNvPr>
          <p:cNvSpPr>
            <a:spLocks noGrp="1"/>
          </p:cNvSpPr>
          <p:nvPr>
            <p:ph idx="4294967295"/>
          </p:nvPr>
        </p:nvSpPr>
        <p:spPr>
          <a:xfrm>
            <a:off x="774915" y="1435100"/>
            <a:ext cx="11417085" cy="3716338"/>
          </a:xfrm>
        </p:spPr>
        <p:txBody>
          <a:bodyPr>
            <a:normAutofit lnSpcReduction="10000"/>
          </a:bodyPr>
          <a:lstStyle/>
          <a:p>
            <a:r>
              <a:rPr lang="en-US"/>
              <a:t>Receives instructions via WCF from the SDN Controller service.</a:t>
            </a:r>
          </a:p>
          <a:p>
            <a:r>
              <a:rPr lang="en-US"/>
              <a:t>Calculates Virtual IP (VIP) and Direct IP (DIP) address mappings.</a:t>
            </a:r>
          </a:p>
          <a:p>
            <a:r>
              <a:rPr lang="en-US"/>
              <a:t>Works with SLB southbound drivers responsible for southbound policy configuration to SLBHostAgent and SLBMux Service.</a:t>
            </a:r>
          </a:p>
          <a:p>
            <a:r>
              <a:rPr lang="en-US"/>
              <a:t>Leverages a combination of WCF and TLS methods for southbound policy configuration.</a:t>
            </a:r>
          </a:p>
          <a:p>
            <a:r>
              <a:rPr lang="en-US"/>
              <a:t>Provides health status of the SLB infrastructure.</a:t>
            </a:r>
          </a:p>
          <a:p>
            <a:r>
              <a:rPr lang="en-US"/>
              <a:t>Provides health status for individual VIPs.</a:t>
            </a:r>
          </a:p>
        </p:txBody>
      </p:sp>
    </p:spTree>
    <p:extLst>
      <p:ext uri="{BB962C8B-B14F-4D97-AF65-F5344CB8AC3E}">
        <p14:creationId xmlns:p14="http://schemas.microsoft.com/office/powerpoint/2010/main" val="205183925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0C25E8-BEF3-10A4-951E-C4D202E36E8E}"/>
              </a:ext>
            </a:extLst>
          </p:cNvPr>
          <p:cNvSpPr>
            <a:spLocks noGrp="1"/>
          </p:cNvSpPr>
          <p:nvPr>
            <p:ph type="title" idx="4294967295"/>
          </p:nvPr>
        </p:nvSpPr>
        <p:spPr>
          <a:xfrm>
            <a:off x="534692" y="457200"/>
            <a:ext cx="4032546" cy="553998"/>
          </a:xfrm>
        </p:spPr>
        <p:txBody>
          <a:bodyPr/>
          <a:lstStyle/>
          <a:p>
            <a:r>
              <a:rPr lang="en-US"/>
              <a:t>SLB host agent</a:t>
            </a:r>
          </a:p>
        </p:txBody>
      </p:sp>
      <p:sp>
        <p:nvSpPr>
          <p:cNvPr id="4" name="Content Placeholder 3">
            <a:extLst>
              <a:ext uri="{FF2B5EF4-FFF2-40B4-BE49-F238E27FC236}">
                <a16:creationId xmlns:a16="http://schemas.microsoft.com/office/drawing/2014/main" id="{BBED0861-3E03-B9C1-3238-1CC243663A3F}"/>
              </a:ext>
            </a:extLst>
          </p:cNvPr>
          <p:cNvSpPr>
            <a:spLocks noGrp="1"/>
          </p:cNvSpPr>
          <p:nvPr>
            <p:ph idx="4294967295"/>
          </p:nvPr>
        </p:nvSpPr>
        <p:spPr>
          <a:xfrm>
            <a:off x="774915" y="1435100"/>
            <a:ext cx="11417085" cy="3716338"/>
          </a:xfrm>
        </p:spPr>
        <p:txBody>
          <a:bodyPr>
            <a:normAutofit/>
          </a:bodyPr>
          <a:lstStyle/>
          <a:p>
            <a:r>
              <a:rPr lang="en-US"/>
              <a:t>Receives policy configuration from SLB Manager Service over TLS.</a:t>
            </a:r>
          </a:p>
          <a:p>
            <a:r>
              <a:rPr lang="en-US"/>
              <a:t>Responsible for configuring policies within VFP.</a:t>
            </a:r>
          </a:p>
          <a:p>
            <a:r>
              <a:rPr lang="en-US"/>
              <a:t>SLB Host Agent connects to the SDN API on port 8570.</a:t>
            </a:r>
          </a:p>
          <a:p>
            <a:r>
              <a:rPr lang="en-US"/>
              <a:t>SDN API redirects SLB Host Agent to SLB Manager Service primary replica endpoint.</a:t>
            </a:r>
          </a:p>
          <a:p>
            <a:r>
              <a:rPr lang="en-US"/>
              <a:t>SLB Host Agent disconnects from SDN API and connects to SLB Manager on port 8571.</a:t>
            </a:r>
          </a:p>
        </p:txBody>
      </p:sp>
    </p:spTree>
    <p:extLst>
      <p:ext uri="{BB962C8B-B14F-4D97-AF65-F5344CB8AC3E}">
        <p14:creationId xmlns:p14="http://schemas.microsoft.com/office/powerpoint/2010/main" val="96926895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0C25E8-BEF3-10A4-951E-C4D202E36E8E}"/>
              </a:ext>
            </a:extLst>
          </p:cNvPr>
          <p:cNvSpPr>
            <a:spLocks noGrp="1"/>
          </p:cNvSpPr>
          <p:nvPr>
            <p:ph type="title" idx="4294967295"/>
          </p:nvPr>
        </p:nvSpPr>
        <p:spPr>
          <a:xfrm>
            <a:off x="534692" y="457200"/>
            <a:ext cx="4032546" cy="553998"/>
          </a:xfrm>
        </p:spPr>
        <p:txBody>
          <a:bodyPr/>
          <a:lstStyle/>
          <a:p>
            <a:r>
              <a:rPr lang="en-US"/>
              <a:t>Multiplexor (MUX)</a:t>
            </a:r>
          </a:p>
        </p:txBody>
      </p:sp>
      <p:sp>
        <p:nvSpPr>
          <p:cNvPr id="4" name="Content Placeholder 3">
            <a:extLst>
              <a:ext uri="{FF2B5EF4-FFF2-40B4-BE49-F238E27FC236}">
                <a16:creationId xmlns:a16="http://schemas.microsoft.com/office/drawing/2014/main" id="{BBED0861-3E03-B9C1-3238-1CC243663A3F}"/>
              </a:ext>
            </a:extLst>
          </p:cNvPr>
          <p:cNvSpPr>
            <a:spLocks noGrp="1"/>
          </p:cNvSpPr>
          <p:nvPr>
            <p:ph idx="4294967295"/>
          </p:nvPr>
        </p:nvSpPr>
        <p:spPr>
          <a:xfrm>
            <a:off x="774915" y="1435099"/>
            <a:ext cx="11417085" cy="4795580"/>
          </a:xfrm>
        </p:spPr>
        <p:txBody>
          <a:bodyPr>
            <a:normAutofit fontScale="85000" lnSpcReduction="20000"/>
          </a:bodyPr>
          <a:lstStyle/>
          <a:p>
            <a:r>
              <a:rPr lang="en-US"/>
              <a:t>Windows VM that has the SoftwareLoadBalancer feature installed.</a:t>
            </a:r>
          </a:p>
          <a:p>
            <a:r>
              <a:rPr lang="en-US"/>
              <a:t>Processes inbound network traffic and maps the Virtual IP (VIP) to Direct IP (DIP).</a:t>
            </a:r>
          </a:p>
          <a:p>
            <a:r>
              <a:rPr lang="en-US"/>
              <a:t>Policies are pushed via SDN SLB Manager Service to MUXes via WCF over TLS/TCP 8560.</a:t>
            </a:r>
          </a:p>
          <a:p>
            <a:r>
              <a:rPr lang="en-US"/>
              <a:t>VIP:DIP mappings are stored in memory in hash table.</a:t>
            </a:r>
          </a:p>
          <a:p>
            <a:r>
              <a:rPr lang="en-US"/>
              <a:t>Flows are maintained in the MUX driver for new TCP connections using 5-tuple rule.</a:t>
            </a:r>
          </a:p>
          <a:p>
            <a:r>
              <a:rPr lang="en-US"/>
              <a:t>BGP Peering is performed by the MUX Service .</a:t>
            </a:r>
          </a:p>
          <a:p>
            <a:r>
              <a:rPr lang="en-US"/>
              <a:t>Peers with the TOR Switches and uses its own BGP implementation.</a:t>
            </a:r>
          </a:p>
          <a:p>
            <a:r>
              <a:rPr lang="en-US"/>
              <a:t>Virtual IP (VIPs) are advertised as /32 routes via BGP to the TOR switches.</a:t>
            </a:r>
          </a:p>
          <a:p>
            <a:r>
              <a:rPr lang="en-US"/>
              <a:t>Equal Cost Multi-Path (ECMP) enables load balancing of the MUXs in event of the failure, resulting in traffic being redirected to remaining MUXs.</a:t>
            </a:r>
          </a:p>
          <a:p>
            <a:r>
              <a:rPr lang="en-US"/>
              <a:t>Outbound network traffic is routed directly from hypervisor host using Direct Server Return (DSR).</a:t>
            </a:r>
          </a:p>
        </p:txBody>
      </p:sp>
    </p:spTree>
    <p:extLst>
      <p:ext uri="{BB962C8B-B14F-4D97-AF65-F5344CB8AC3E}">
        <p14:creationId xmlns:p14="http://schemas.microsoft.com/office/powerpoint/2010/main" val="278179808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0C25E8-BEF3-10A4-951E-C4D202E36E8E}"/>
              </a:ext>
            </a:extLst>
          </p:cNvPr>
          <p:cNvSpPr>
            <a:spLocks noGrp="1"/>
          </p:cNvSpPr>
          <p:nvPr>
            <p:ph type="title" idx="4294967295"/>
          </p:nvPr>
        </p:nvSpPr>
        <p:spPr>
          <a:xfrm>
            <a:off x="534691" y="457200"/>
            <a:ext cx="9171011" cy="553998"/>
          </a:xfrm>
        </p:spPr>
        <p:txBody>
          <a:bodyPr/>
          <a:lstStyle/>
          <a:p>
            <a:r>
              <a:rPr lang="en-US"/>
              <a:t>Load Balancer Manager configuration</a:t>
            </a:r>
          </a:p>
        </p:txBody>
      </p:sp>
      <p:sp>
        <p:nvSpPr>
          <p:cNvPr id="4" name="Content Placeholder 3">
            <a:extLst>
              <a:ext uri="{FF2B5EF4-FFF2-40B4-BE49-F238E27FC236}">
                <a16:creationId xmlns:a16="http://schemas.microsoft.com/office/drawing/2014/main" id="{BBED0861-3E03-B9C1-3238-1CC243663A3F}"/>
              </a:ext>
            </a:extLst>
          </p:cNvPr>
          <p:cNvSpPr>
            <a:spLocks noGrp="1"/>
          </p:cNvSpPr>
          <p:nvPr>
            <p:ph idx="4294967295"/>
          </p:nvPr>
        </p:nvSpPr>
        <p:spPr>
          <a:xfrm>
            <a:off x="534691" y="1233377"/>
            <a:ext cx="11657309" cy="5167423"/>
          </a:xfrm>
        </p:spPr>
        <p:txBody>
          <a:bodyPr>
            <a:noAutofit/>
          </a:bodyPr>
          <a:lstStyle/>
          <a:p>
            <a:r>
              <a:rPr lang="en-US" sz="2400"/>
              <a:t>Configuration for Load Balancer Manager (LBM) is defined under /networking/&lt;API Version&gt;/loadBalancerManager/config.</a:t>
            </a:r>
          </a:p>
          <a:p>
            <a:r>
              <a:rPr lang="en-US" sz="2400"/>
              <a:t>This contains information like LBM IP Address, NAT IP Exemptions, and IP pools.</a:t>
            </a:r>
          </a:p>
          <a:p>
            <a:r>
              <a:rPr lang="en-US" sz="2400"/>
              <a:t>The IP pool resource contains an array of Logical Networks resources used for fronted IP addresses.</a:t>
            </a:r>
          </a:p>
          <a:p>
            <a:r>
              <a:rPr lang="en-US" sz="2400"/>
              <a:t>When creating load balancer objects, IP addresses must be sourced out of the IP pool range defined within the logical network.</a:t>
            </a:r>
          </a:p>
          <a:p>
            <a:r>
              <a:rPr lang="en-US" sz="2400"/>
              <a:t>LBM IP is used for routing purposes by the MUX as it processes inbound packets.</a:t>
            </a:r>
          </a:p>
          <a:p>
            <a:pPr marL="560070" lvl="1" indent="-285750">
              <a:buFont typeface="Arial" panose="020B0604020202020204" pitchFamily="34" charset="0"/>
              <a:buChar char="•"/>
            </a:pPr>
            <a:r>
              <a:rPr lang="en-US" sz="2400"/>
              <a:t>Packets are encapsulated with a VXLAN header with the Source IP being the LBM IP when it’s redirected to appropriate PA IP address where the CA IP resides.</a:t>
            </a:r>
          </a:p>
          <a:p>
            <a:pPr marL="560070" lvl="1" indent="-285750">
              <a:buFont typeface="Arial" panose="020B0604020202020204" pitchFamily="34" charset="0"/>
              <a:buChar char="•"/>
            </a:pPr>
            <a:r>
              <a:rPr lang="en-US" sz="2400"/>
              <a:t>In scenarios where the VM is deployed on a Logical Network, the outer header Destination IP will be the DIP IP itself.</a:t>
            </a:r>
          </a:p>
        </p:txBody>
      </p:sp>
    </p:spTree>
    <p:extLst>
      <p:ext uri="{BB962C8B-B14F-4D97-AF65-F5344CB8AC3E}">
        <p14:creationId xmlns:p14="http://schemas.microsoft.com/office/powerpoint/2010/main" val="111182040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CF9BF-0DD1-CA70-7E23-29842F9FEBA9}"/>
              </a:ext>
            </a:extLst>
          </p:cNvPr>
          <p:cNvSpPr>
            <a:spLocks noGrp="1"/>
          </p:cNvSpPr>
          <p:nvPr>
            <p:ph type="title" idx="4294967295"/>
          </p:nvPr>
        </p:nvSpPr>
        <p:spPr>
          <a:xfrm>
            <a:off x="346074" y="609600"/>
            <a:ext cx="5216526" cy="851243"/>
          </a:xfrm>
        </p:spPr>
        <p:txBody>
          <a:bodyPr>
            <a:normAutofit/>
          </a:bodyPr>
          <a:lstStyle/>
          <a:p>
            <a:r>
              <a:rPr lang="en-US"/>
              <a:t>Lab	</a:t>
            </a:r>
          </a:p>
        </p:txBody>
      </p:sp>
      <p:sp>
        <p:nvSpPr>
          <p:cNvPr id="3" name="Content Placeholder 2">
            <a:extLst>
              <a:ext uri="{FF2B5EF4-FFF2-40B4-BE49-F238E27FC236}">
                <a16:creationId xmlns:a16="http://schemas.microsoft.com/office/drawing/2014/main" id="{7E60F16A-CDD1-4284-8AA4-5C08C92BD4C0}"/>
              </a:ext>
            </a:extLst>
          </p:cNvPr>
          <p:cNvSpPr>
            <a:spLocks noGrp="1"/>
          </p:cNvSpPr>
          <p:nvPr>
            <p:ph idx="4294967295"/>
          </p:nvPr>
        </p:nvSpPr>
        <p:spPr>
          <a:xfrm>
            <a:off x="550189" y="2357438"/>
            <a:ext cx="5567413" cy="3897312"/>
          </a:xfrm>
        </p:spPr>
        <p:txBody>
          <a:bodyPr>
            <a:normAutofit/>
          </a:bodyPr>
          <a:lstStyle/>
          <a:p>
            <a:pPr marL="457200" indent="-457200">
              <a:buFont typeface="+mj-lt"/>
              <a:buAutoNum type="arabicPeriod"/>
            </a:pPr>
            <a:r>
              <a:rPr lang="en-US" sz="2800"/>
              <a:t>Examine SLB Manager service.</a:t>
            </a:r>
          </a:p>
          <a:p>
            <a:pPr marL="457200" indent="-457200">
              <a:buFont typeface="+mj-lt"/>
              <a:buAutoNum type="arabicPeriod"/>
            </a:pPr>
            <a:r>
              <a:rPr lang="en-US" sz="2800"/>
              <a:t>Examine load balancer MUXs.</a:t>
            </a:r>
          </a:p>
          <a:p>
            <a:pPr marL="457200" indent="-457200">
              <a:buFont typeface="+mj-lt"/>
              <a:buAutoNum type="arabicPeriod"/>
            </a:pPr>
            <a:r>
              <a:rPr lang="en-US" sz="2800"/>
              <a:t>Examine SLBHostAgent.</a:t>
            </a:r>
          </a:p>
          <a:p>
            <a:pPr marL="457200" indent="-457200">
              <a:buFont typeface="+mj-lt"/>
              <a:buAutoNum type="arabicPeriod"/>
            </a:pPr>
            <a:r>
              <a:rPr lang="en-US" sz="2800"/>
              <a:t>Examine Load Balancer Manager config.</a:t>
            </a:r>
            <a:endParaRPr lang="en-US"/>
          </a:p>
        </p:txBody>
      </p:sp>
      <p:pic>
        <p:nvPicPr>
          <p:cNvPr id="9" name="Graphic 8" descr="Gears">
            <a:extLst>
              <a:ext uri="{FF2B5EF4-FFF2-40B4-BE49-F238E27FC236}">
                <a16:creationId xmlns:a16="http://schemas.microsoft.com/office/drawing/2014/main" id="{611F04DD-935E-76C9-E04C-A74CBE2FB6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17603" y="1460843"/>
            <a:ext cx="3951737" cy="3951737"/>
          </a:xfrm>
          <a:prstGeom prst="rect">
            <a:avLst/>
          </a:prstGeom>
        </p:spPr>
      </p:pic>
    </p:spTree>
    <p:extLst>
      <p:ext uri="{BB962C8B-B14F-4D97-AF65-F5344CB8AC3E}">
        <p14:creationId xmlns:p14="http://schemas.microsoft.com/office/powerpoint/2010/main" val="309461778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05C1-B22E-1951-1992-61824746D4E0}"/>
              </a:ext>
            </a:extLst>
          </p:cNvPr>
          <p:cNvSpPr>
            <a:spLocks noGrp="1"/>
          </p:cNvSpPr>
          <p:nvPr>
            <p:ph type="title" idx="4294967295"/>
          </p:nvPr>
        </p:nvSpPr>
        <p:spPr>
          <a:xfrm>
            <a:off x="705174" y="457200"/>
            <a:ext cx="10841064" cy="554038"/>
          </a:xfrm>
        </p:spPr>
        <p:txBody>
          <a:bodyPr/>
          <a:lstStyle/>
          <a:p>
            <a:r>
              <a:rPr lang="en-US">
                <a:ea typeface="Batang"/>
                <a:cs typeface="Segoe UI"/>
              </a:rPr>
              <a:t>Knowledge check</a:t>
            </a:r>
            <a:endParaRPr lang="en-US">
              <a:ea typeface="Batang"/>
            </a:endParaRPr>
          </a:p>
        </p:txBody>
      </p:sp>
      <p:sp>
        <p:nvSpPr>
          <p:cNvPr id="3" name="Content Placeholder 2">
            <a:extLst>
              <a:ext uri="{FF2B5EF4-FFF2-40B4-BE49-F238E27FC236}">
                <a16:creationId xmlns:a16="http://schemas.microsoft.com/office/drawing/2014/main" id="{D2202D92-066E-1E5B-0DE5-4F41D27DA976}"/>
              </a:ext>
            </a:extLst>
          </p:cNvPr>
          <p:cNvSpPr>
            <a:spLocks noGrp="1"/>
          </p:cNvSpPr>
          <p:nvPr>
            <p:ph idx="4294967295"/>
          </p:nvPr>
        </p:nvSpPr>
        <p:spPr>
          <a:xfrm>
            <a:off x="850604" y="2197100"/>
            <a:ext cx="8966495" cy="2659190"/>
          </a:xfrm>
        </p:spPr>
        <p:txBody>
          <a:bodyPr vert="horz" wrap="square" lIns="0" tIns="0" rIns="0" bIns="0" rtlCol="0" anchor="t">
            <a:spAutoFit/>
          </a:bodyPr>
          <a:lstStyle/>
          <a:p>
            <a:pPr marL="514350" indent="-514350">
              <a:buAutoNum type="arabicPeriod"/>
            </a:pPr>
            <a:r>
              <a:rPr lang="en-US" sz="2400">
                <a:ea typeface="Batang"/>
                <a:cs typeface="Segoe UI"/>
              </a:rPr>
              <a:t>Which service(s) does the SLB Manager service distribute VIP:DIP mappings?</a:t>
            </a:r>
          </a:p>
          <a:p>
            <a:pPr marL="514350" indent="-514350">
              <a:buAutoNum type="arabicPeriod"/>
            </a:pPr>
            <a:r>
              <a:rPr lang="en-US" sz="2400">
                <a:ea typeface="Batang"/>
                <a:cs typeface="Segoe UI"/>
              </a:rPr>
              <a:t>How are Virtual IPs (VIP) advertised to the physical network?</a:t>
            </a:r>
          </a:p>
          <a:p>
            <a:pPr marL="514350" indent="-514350">
              <a:buAutoNum type="arabicPeriod"/>
            </a:pPr>
            <a:r>
              <a:rPr lang="en-US" sz="2400">
                <a:ea typeface="Batang"/>
                <a:cs typeface="Segoe UI"/>
              </a:rPr>
              <a:t>How is the Load Balancer Manager IP address used?</a:t>
            </a:r>
          </a:p>
          <a:p>
            <a:pPr marL="514350" indent="-514350">
              <a:buAutoNum type="arabicPeriod"/>
            </a:pPr>
            <a:endParaRPr lang="en-US">
              <a:ea typeface="Batang"/>
              <a:cs typeface="Segoe UI"/>
            </a:endParaRPr>
          </a:p>
          <a:p>
            <a:pPr marL="514350" indent="-514350">
              <a:buAutoNum type="arabicPeriod"/>
            </a:pPr>
            <a:endParaRPr lang="en-US">
              <a:cs typeface="Segoe UI"/>
            </a:endParaRPr>
          </a:p>
        </p:txBody>
      </p:sp>
    </p:spTree>
    <p:extLst>
      <p:ext uri="{BB962C8B-B14F-4D97-AF65-F5344CB8AC3E}">
        <p14:creationId xmlns:p14="http://schemas.microsoft.com/office/powerpoint/2010/main" val="85458705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D35BB-204E-D402-F9ED-4A655F28D8B2}"/>
              </a:ext>
            </a:extLst>
          </p:cNvPr>
          <p:cNvSpPr>
            <a:spLocks noGrp="1"/>
          </p:cNvSpPr>
          <p:nvPr>
            <p:ph type="title"/>
          </p:nvPr>
        </p:nvSpPr>
        <p:spPr>
          <a:xfrm>
            <a:off x="585216" y="2918853"/>
            <a:ext cx="6102967" cy="615553"/>
          </a:xfrm>
        </p:spPr>
        <p:txBody>
          <a:bodyPr/>
          <a:lstStyle/>
          <a:p>
            <a:r>
              <a:rPr lang="en-US" sz="4000" spc="600">
                <a:solidFill>
                  <a:schemeClr val="tx1"/>
                </a:solidFill>
              </a:rPr>
              <a:t>Understand common elements</a:t>
            </a:r>
            <a:endParaRPr lang="en-US">
              <a:solidFill>
                <a:schemeClr val="tx1"/>
              </a:solidFill>
            </a:endParaRPr>
          </a:p>
        </p:txBody>
      </p:sp>
    </p:spTree>
    <p:extLst>
      <p:ext uri="{BB962C8B-B14F-4D97-AF65-F5344CB8AC3E}">
        <p14:creationId xmlns:p14="http://schemas.microsoft.com/office/powerpoint/2010/main" val="3056975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0C25E8-BEF3-10A4-951E-C4D202E36E8E}"/>
              </a:ext>
            </a:extLst>
          </p:cNvPr>
          <p:cNvSpPr>
            <a:spLocks noGrp="1"/>
          </p:cNvSpPr>
          <p:nvPr>
            <p:ph type="title" idx="4294967295"/>
          </p:nvPr>
        </p:nvSpPr>
        <p:spPr>
          <a:xfrm>
            <a:off x="534691" y="457200"/>
            <a:ext cx="7734665" cy="725557"/>
          </a:xfrm>
        </p:spPr>
        <p:txBody>
          <a:bodyPr/>
          <a:lstStyle/>
          <a:p>
            <a:r>
              <a:rPr lang="en-US"/>
              <a:t>What is a public IP address?</a:t>
            </a:r>
          </a:p>
        </p:txBody>
      </p:sp>
      <p:sp>
        <p:nvSpPr>
          <p:cNvPr id="4" name="Content Placeholder 3">
            <a:extLst>
              <a:ext uri="{FF2B5EF4-FFF2-40B4-BE49-F238E27FC236}">
                <a16:creationId xmlns:a16="http://schemas.microsoft.com/office/drawing/2014/main" id="{BBED0861-3E03-B9C1-3238-1CC243663A3F}"/>
              </a:ext>
            </a:extLst>
          </p:cNvPr>
          <p:cNvSpPr>
            <a:spLocks noGrp="1"/>
          </p:cNvSpPr>
          <p:nvPr>
            <p:ph idx="4294967295"/>
          </p:nvPr>
        </p:nvSpPr>
        <p:spPr>
          <a:xfrm>
            <a:off x="774915" y="1435100"/>
            <a:ext cx="11417085" cy="3716338"/>
          </a:xfrm>
        </p:spPr>
        <p:txBody>
          <a:bodyPr>
            <a:normAutofit fontScale="92500" lnSpcReduction="20000"/>
          </a:bodyPr>
          <a:lstStyle/>
          <a:p>
            <a:r>
              <a:rPr lang="en-US"/>
              <a:t>Used to indicate the IP to communicate to resources outside of a Virtual Network.</a:t>
            </a:r>
          </a:p>
          <a:p>
            <a:r>
              <a:rPr lang="en-US"/>
              <a:t>Represented within NB API as /networking/&lt;api version&gt;/publicIpAddresses/{resourceId}.</a:t>
            </a:r>
          </a:p>
          <a:p>
            <a:r>
              <a:rPr lang="en-US"/>
              <a:t>Public IP address is used by virtual gateways and load balancers for load balancing.</a:t>
            </a:r>
          </a:p>
          <a:p>
            <a:r>
              <a:rPr lang="en-US"/>
              <a:t>Can be attached directly to a network interface to enable L3 inbound and outbound NAT.</a:t>
            </a:r>
          </a:p>
          <a:p>
            <a:r>
              <a:rPr lang="en-US"/>
              <a:t>A public IP can be associated to a single resource like a network interface or load balancer.</a:t>
            </a:r>
          </a:p>
        </p:txBody>
      </p:sp>
    </p:spTree>
    <p:extLst>
      <p:ext uri="{BB962C8B-B14F-4D97-AF65-F5344CB8AC3E}">
        <p14:creationId xmlns:p14="http://schemas.microsoft.com/office/powerpoint/2010/main" val="233531926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0C25E8-BEF3-10A4-951E-C4D202E36E8E}"/>
              </a:ext>
            </a:extLst>
          </p:cNvPr>
          <p:cNvSpPr>
            <a:spLocks noGrp="1"/>
          </p:cNvSpPr>
          <p:nvPr>
            <p:ph type="title" idx="4294967295"/>
          </p:nvPr>
        </p:nvSpPr>
        <p:spPr>
          <a:xfrm>
            <a:off x="534692" y="457200"/>
            <a:ext cx="4032546" cy="553998"/>
          </a:xfrm>
        </p:spPr>
        <p:txBody>
          <a:bodyPr/>
          <a:lstStyle/>
          <a:p>
            <a:r>
              <a:rPr lang="en-US"/>
              <a:t>Public IP</a:t>
            </a:r>
          </a:p>
        </p:txBody>
      </p:sp>
      <p:graphicFrame>
        <p:nvGraphicFramePr>
          <p:cNvPr id="2" name="Table 8">
            <a:extLst>
              <a:ext uri="{FF2B5EF4-FFF2-40B4-BE49-F238E27FC236}">
                <a16:creationId xmlns:a16="http://schemas.microsoft.com/office/drawing/2014/main" id="{6ABA9748-A2B9-1C61-4688-4A35294570A4}"/>
              </a:ext>
            </a:extLst>
          </p:cNvPr>
          <p:cNvGraphicFramePr>
            <a:graphicFrameLocks/>
          </p:cNvGraphicFramePr>
          <p:nvPr>
            <p:extLst>
              <p:ext uri="{D42A27DB-BD31-4B8C-83A1-F6EECF244321}">
                <p14:modId xmlns:p14="http://schemas.microsoft.com/office/powerpoint/2010/main" val="1233836682"/>
              </p:ext>
            </p:extLst>
          </p:nvPr>
        </p:nvGraphicFramePr>
        <p:xfrm>
          <a:off x="534692" y="1095153"/>
          <a:ext cx="11054796" cy="5305646"/>
        </p:xfrm>
        <a:graphic>
          <a:graphicData uri="http://schemas.openxmlformats.org/drawingml/2006/table">
            <a:tbl>
              <a:tblPr firstRow="1" bandRow="1">
                <a:tableStyleId>{5C22544A-7EE6-4342-B048-85BDC9FD1C3A}</a:tableStyleId>
              </a:tblPr>
              <a:tblGrid>
                <a:gridCol w="2443504">
                  <a:extLst>
                    <a:ext uri="{9D8B030D-6E8A-4147-A177-3AD203B41FA5}">
                      <a16:colId xmlns:a16="http://schemas.microsoft.com/office/drawing/2014/main" val="2607319104"/>
                    </a:ext>
                  </a:extLst>
                </a:gridCol>
                <a:gridCol w="8611292">
                  <a:extLst>
                    <a:ext uri="{9D8B030D-6E8A-4147-A177-3AD203B41FA5}">
                      <a16:colId xmlns:a16="http://schemas.microsoft.com/office/drawing/2014/main" val="3973138270"/>
                    </a:ext>
                  </a:extLst>
                </a:gridCol>
              </a:tblGrid>
              <a:tr h="426555">
                <a:tc>
                  <a:txBody>
                    <a:bodyPr/>
                    <a:lstStyle/>
                    <a:p>
                      <a:r>
                        <a:rPr lang="en-US" sz="1400"/>
                        <a:t>Property</a:t>
                      </a:r>
                    </a:p>
                  </a:txBody>
                  <a:tcPr/>
                </a:tc>
                <a:tc>
                  <a:txBody>
                    <a:bodyPr/>
                    <a:lstStyle/>
                    <a:p>
                      <a:r>
                        <a:rPr lang="en-US" sz="1400"/>
                        <a:t>Description</a:t>
                      </a:r>
                    </a:p>
                  </a:txBody>
                  <a:tcPr/>
                </a:tc>
                <a:extLst>
                  <a:ext uri="{0D108BD9-81ED-4DB2-BD59-A6C34878D82A}">
                    <a16:rowId xmlns:a16="http://schemas.microsoft.com/office/drawing/2014/main" val="1079122022"/>
                  </a:ext>
                </a:extLst>
              </a:tr>
              <a:tr h="841424">
                <a:tc>
                  <a:txBody>
                    <a:bodyPr/>
                    <a:lstStyle/>
                    <a:p>
                      <a:r>
                        <a:rPr lang="en-US" sz="1400"/>
                        <a:t>ipAddress</a:t>
                      </a:r>
                    </a:p>
                  </a:txBody>
                  <a:tcPr/>
                </a:tc>
                <a:tc>
                  <a:txBody>
                    <a:bodyPr/>
                    <a:lstStyle/>
                    <a:p>
                      <a:r>
                        <a:rPr lang="en-US" sz="1400"/>
                        <a:t>The allocated IP address.</a:t>
                      </a:r>
                    </a:p>
                    <a:p>
                      <a:r>
                        <a:rPr lang="en-US" sz="1400"/>
                        <a:t>The caller can pass in a specific public IP address to be allocated, or leave it empty.</a:t>
                      </a:r>
                    </a:p>
                    <a:p>
                      <a:r>
                        <a:rPr lang="en-US" sz="1400"/>
                        <a:t>Supports IPv6.</a:t>
                      </a:r>
                    </a:p>
                  </a:txBody>
                  <a:tcPr/>
                </a:tc>
                <a:extLst>
                  <a:ext uri="{0D108BD9-81ED-4DB2-BD59-A6C34878D82A}">
                    <a16:rowId xmlns:a16="http://schemas.microsoft.com/office/drawing/2014/main" val="3827320932"/>
                  </a:ext>
                </a:extLst>
              </a:tr>
              <a:tr h="1332255">
                <a:tc>
                  <a:txBody>
                    <a:bodyPr/>
                    <a:lstStyle/>
                    <a:p>
                      <a:r>
                        <a:rPr lang="en-US" sz="1400"/>
                        <a:t>publicIPAllocationMethod</a:t>
                      </a:r>
                    </a:p>
                  </a:txBody>
                  <a:tcPr/>
                </a:tc>
                <a:tc>
                  <a:txBody>
                    <a:bodyPr/>
                    <a:lstStyle/>
                    <a:p>
                      <a:r>
                        <a:rPr lang="en-US" sz="1400"/>
                        <a:t>Dynamic or Static.</a:t>
                      </a:r>
                    </a:p>
                    <a:p>
                      <a:r>
                        <a:rPr lang="en-US" sz="1400"/>
                        <a:t>In case of Static publicIPAllocationMethod, ipAddress property needs to be passed indicating the specific public IP address that must be allocated.</a:t>
                      </a:r>
                    </a:p>
                    <a:p>
                      <a:r>
                        <a:rPr lang="en-US" sz="1400"/>
                        <a:t>In case of Dynamic publicIPAllocationMethod, the ipAddress property is not meaningful in a PUT (allocation request). In case of Dynamic, any free public IP address is allocated to the caller.</a:t>
                      </a:r>
                    </a:p>
                  </a:txBody>
                  <a:tcPr/>
                </a:tc>
                <a:extLst>
                  <a:ext uri="{0D108BD9-81ED-4DB2-BD59-A6C34878D82A}">
                    <a16:rowId xmlns:a16="http://schemas.microsoft.com/office/drawing/2014/main" val="2793733874"/>
                  </a:ext>
                </a:extLst>
              </a:tr>
              <a:tr h="426555">
                <a:tc>
                  <a:txBody>
                    <a:bodyPr/>
                    <a:lstStyle/>
                    <a:p>
                      <a:r>
                        <a:rPr lang="en-US" sz="1400"/>
                        <a:t>dnsSettings</a:t>
                      </a:r>
                    </a:p>
                  </a:txBody>
                  <a:tcPr/>
                </a:tc>
                <a:tc>
                  <a:txBody>
                    <a:bodyPr/>
                    <a:lstStyle/>
                    <a:p>
                      <a:r>
                        <a:rPr lang="en-US" sz="1400"/>
                        <a:t>Indicates the DNS settings of the network interface.</a:t>
                      </a:r>
                    </a:p>
                  </a:txBody>
                  <a:tcPr/>
                </a:tc>
                <a:extLst>
                  <a:ext uri="{0D108BD9-81ED-4DB2-BD59-A6C34878D82A}">
                    <a16:rowId xmlns:a16="http://schemas.microsoft.com/office/drawing/2014/main" val="4018822506"/>
                  </a:ext>
                </a:extLst>
              </a:tr>
              <a:tr h="596009">
                <a:tc>
                  <a:txBody>
                    <a:bodyPr/>
                    <a:lstStyle/>
                    <a:p>
                      <a:r>
                        <a:rPr lang="en-US" sz="1400"/>
                        <a:t>IdleTimeoutInMinutes</a:t>
                      </a:r>
                    </a:p>
                  </a:txBody>
                  <a:tcPr/>
                </a:tc>
                <a:tc>
                  <a:txBody>
                    <a:bodyPr/>
                    <a:lstStyle/>
                    <a:p>
                      <a:r>
                        <a:rPr lang="en-US" sz="1400"/>
                        <a:t>Specifies the timeout for the TCP idle connection. The value can be set between 4 and 30 minutes. The default is 4 minutes. If public IP is used as a frontend IP of a load Balancer this value is ignored.</a:t>
                      </a:r>
                    </a:p>
                  </a:txBody>
                  <a:tcPr/>
                </a:tc>
                <a:extLst>
                  <a:ext uri="{0D108BD9-81ED-4DB2-BD59-A6C34878D82A}">
                    <a16:rowId xmlns:a16="http://schemas.microsoft.com/office/drawing/2014/main" val="852438741"/>
                  </a:ext>
                </a:extLst>
              </a:tr>
              <a:tr h="841424">
                <a:tc>
                  <a:txBody>
                    <a:bodyPr/>
                    <a:lstStyle/>
                    <a:p>
                      <a:r>
                        <a:rPr lang="en-US" sz="1400"/>
                        <a:t>ipConfiguration</a:t>
                      </a:r>
                    </a:p>
                  </a:txBody>
                  <a:tcPr/>
                </a:tc>
                <a:tc>
                  <a:txBody>
                    <a:bodyPr/>
                    <a:lstStyle/>
                    <a:p>
                      <a:r>
                        <a:rPr lang="en-US" sz="1400"/>
                        <a:t>Reference to an ipConfigurations resource.</a:t>
                      </a:r>
                    </a:p>
                    <a:p>
                      <a:r>
                        <a:rPr lang="en-US" sz="1400"/>
                        <a:t>Relative URI of the private IP address associated with the public IP.</a:t>
                      </a:r>
                    </a:p>
                    <a:p>
                      <a:r>
                        <a:rPr lang="en-US" sz="1400"/>
                        <a:t>Private IP can be defined on NIC, loadBalancers, or gateways.</a:t>
                      </a:r>
                    </a:p>
                  </a:txBody>
                  <a:tcPr/>
                </a:tc>
                <a:extLst>
                  <a:ext uri="{0D108BD9-81ED-4DB2-BD59-A6C34878D82A}">
                    <a16:rowId xmlns:a16="http://schemas.microsoft.com/office/drawing/2014/main" val="1223547119"/>
                  </a:ext>
                </a:extLst>
              </a:tr>
              <a:tr h="841424">
                <a:tc>
                  <a:txBody>
                    <a:bodyPr/>
                    <a:lstStyle/>
                    <a:p>
                      <a:r>
                        <a:rPr lang="en-US" sz="1400"/>
                        <a:t>publicIPAddressVersion</a:t>
                      </a:r>
                    </a:p>
                  </a:txBody>
                  <a:tcPr/>
                </a:tc>
                <a:tc>
                  <a:txBody>
                    <a:bodyPr/>
                    <a:lstStyle/>
                    <a:p>
                      <a:r>
                        <a:rPr lang="en-US" sz="1400"/>
                        <a:t>If present, it MUST be one of the following values:</a:t>
                      </a:r>
                    </a:p>
                    <a:p>
                      <a:r>
                        <a:rPr lang="en-US" sz="1400"/>
                        <a:t> - IPv6 or IPv4. The default is IPv4.</a:t>
                      </a:r>
                    </a:p>
                    <a:p>
                      <a:r>
                        <a:rPr lang="en-US" sz="1400"/>
                        <a:t> - This property is supported with URI version v2 or later.</a:t>
                      </a:r>
                    </a:p>
                  </a:txBody>
                  <a:tcPr/>
                </a:tc>
                <a:extLst>
                  <a:ext uri="{0D108BD9-81ED-4DB2-BD59-A6C34878D82A}">
                    <a16:rowId xmlns:a16="http://schemas.microsoft.com/office/drawing/2014/main" val="1506797149"/>
                  </a:ext>
                </a:extLst>
              </a:tr>
            </a:tbl>
          </a:graphicData>
        </a:graphic>
      </p:graphicFrame>
    </p:spTree>
    <p:extLst>
      <p:ext uri="{BB962C8B-B14F-4D97-AF65-F5344CB8AC3E}">
        <p14:creationId xmlns:p14="http://schemas.microsoft.com/office/powerpoint/2010/main" val="396141491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E092A-C808-203C-22EE-E3785E1FC1B4}"/>
              </a:ext>
            </a:extLst>
          </p:cNvPr>
          <p:cNvSpPr>
            <a:spLocks noGrp="1"/>
          </p:cNvSpPr>
          <p:nvPr>
            <p:ph type="title"/>
          </p:nvPr>
        </p:nvSpPr>
        <p:spPr>
          <a:xfrm>
            <a:off x="584200" y="609601"/>
            <a:ext cx="10277283" cy="573740"/>
          </a:xfrm>
        </p:spPr>
        <p:txBody>
          <a:bodyPr/>
          <a:lstStyle/>
          <a:p>
            <a:r>
              <a:rPr lang="en-US"/>
              <a:t>Copyright and terms of use</a:t>
            </a:r>
          </a:p>
        </p:txBody>
      </p:sp>
      <p:sp>
        <p:nvSpPr>
          <p:cNvPr id="4" name="Content Placeholder 3">
            <a:extLst>
              <a:ext uri="{FF2B5EF4-FFF2-40B4-BE49-F238E27FC236}">
                <a16:creationId xmlns:a16="http://schemas.microsoft.com/office/drawing/2014/main" id="{5ACD4D7D-D3C8-F99D-1F1F-868C63D96B3B}"/>
              </a:ext>
            </a:extLst>
          </p:cNvPr>
          <p:cNvSpPr>
            <a:spLocks noGrp="1"/>
          </p:cNvSpPr>
          <p:nvPr>
            <p:ph idx="1"/>
          </p:nvPr>
        </p:nvSpPr>
        <p:spPr>
          <a:xfrm>
            <a:off x="584200" y="1435503"/>
            <a:ext cx="11018520" cy="4530471"/>
          </a:xfrm>
        </p:spPr>
        <p:txBody>
          <a:bodyPr/>
          <a:lstStyle/>
          <a:p>
            <a:pPr marL="0" indent="0">
              <a:buNone/>
            </a:pPr>
            <a:r>
              <a:rPr lang="en-US" sz="1600" b="1"/>
              <a:t>Copyright and trademarks</a:t>
            </a:r>
          </a:p>
          <a:p>
            <a:pPr marL="0" indent="0">
              <a:buNone/>
            </a:pPr>
            <a:r>
              <a:rPr lang="en-US" sz="1600"/>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endParaRPr lang="en-US" sz="1600"/>
          </a:p>
          <a:p>
            <a:pPr marL="0" indent="0">
              <a:buNone/>
            </a:pPr>
            <a:r>
              <a:rPr lang="en-US" sz="1600"/>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endParaRPr lang="en-US" sz="1600"/>
          </a:p>
          <a:p>
            <a:pPr marL="0" indent="0">
              <a:buNone/>
            </a:pPr>
            <a:r>
              <a:rPr lang="en-US" sz="1600" b="1"/>
              <a:t>Conditions and terms of use</a:t>
            </a:r>
          </a:p>
          <a:p>
            <a:pPr marL="0" indent="0">
              <a:buNone/>
            </a:pPr>
            <a:r>
              <a:rPr lang="en-US" sz="1600"/>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600"/>
          </a:p>
        </p:txBody>
      </p:sp>
    </p:spTree>
    <p:extLst>
      <p:ext uri="{BB962C8B-B14F-4D97-AF65-F5344CB8AC3E}">
        <p14:creationId xmlns:p14="http://schemas.microsoft.com/office/powerpoint/2010/main" val="3265446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0C25E8-BEF3-10A4-951E-C4D202E36E8E}"/>
              </a:ext>
            </a:extLst>
          </p:cNvPr>
          <p:cNvSpPr>
            <a:spLocks noGrp="1"/>
          </p:cNvSpPr>
          <p:nvPr>
            <p:ph type="title" idx="4294967295"/>
          </p:nvPr>
        </p:nvSpPr>
        <p:spPr>
          <a:xfrm>
            <a:off x="534692" y="457200"/>
            <a:ext cx="4032546" cy="553998"/>
          </a:xfrm>
        </p:spPr>
        <p:txBody>
          <a:bodyPr/>
          <a:lstStyle/>
          <a:p>
            <a:r>
              <a:rPr lang="en-US"/>
              <a:t>Idle timeout</a:t>
            </a:r>
          </a:p>
        </p:txBody>
      </p:sp>
      <p:sp>
        <p:nvSpPr>
          <p:cNvPr id="4" name="Content Placeholder 3">
            <a:extLst>
              <a:ext uri="{FF2B5EF4-FFF2-40B4-BE49-F238E27FC236}">
                <a16:creationId xmlns:a16="http://schemas.microsoft.com/office/drawing/2014/main" id="{BBED0861-3E03-B9C1-3238-1CC243663A3F}"/>
              </a:ext>
            </a:extLst>
          </p:cNvPr>
          <p:cNvSpPr>
            <a:spLocks noGrp="1"/>
          </p:cNvSpPr>
          <p:nvPr>
            <p:ph idx="4294967295"/>
          </p:nvPr>
        </p:nvSpPr>
        <p:spPr>
          <a:xfrm>
            <a:off x="774915" y="1435100"/>
            <a:ext cx="11417085" cy="4859374"/>
          </a:xfrm>
        </p:spPr>
        <p:txBody>
          <a:bodyPr>
            <a:normAutofit/>
          </a:bodyPr>
          <a:lstStyle/>
          <a:p>
            <a:r>
              <a:rPr lang="en-US" sz="2400"/>
              <a:t>If TCP thread goes idle, TCP flow will be terminated through MUXs.</a:t>
            </a:r>
          </a:p>
          <a:p>
            <a:r>
              <a:rPr lang="en-US" sz="2400"/>
              <a:t>inboundNatRules and outboundNatRules allow for idleTimeoutInMinutes to be configured between 4 and 30 minutes, in addition to setting enableTcpReset to $true or $false.</a:t>
            </a:r>
          </a:p>
          <a:p>
            <a:r>
              <a:rPr lang="en-US" sz="2400"/>
              <a:t>Important value to be aware of, especially for database traffic.</a:t>
            </a:r>
          </a:p>
          <a:p>
            <a:r>
              <a:rPr lang="en-US" sz="2400"/>
              <a:t>If enableTcpReset:$false or on older API versions:</a:t>
            </a:r>
          </a:p>
          <a:p>
            <a:pPr marL="560070" lvl="1" indent="-285750">
              <a:buFont typeface="Arial" panose="020B0604020202020204" pitchFamily="34" charset="0"/>
              <a:buChar char="•"/>
            </a:pPr>
            <a:r>
              <a:rPr lang="en-US" sz="2400"/>
              <a:t>Applications and services traversing load balancer need to leverage TCP keep-alive to keep TCP sessions active. </a:t>
            </a:r>
          </a:p>
          <a:p>
            <a:pPr marL="560070" lvl="1" indent="-285750">
              <a:buFont typeface="Arial" panose="020B0604020202020204" pitchFamily="34" charset="0"/>
              <a:buChar char="•"/>
            </a:pPr>
            <a:r>
              <a:rPr lang="en-US" sz="2400"/>
              <a:t>If idleTimeout limit is reached, TCP timeout issues happen as load balancer does not send a TCP RST, so endpoints are not aware TCP thread is no longer available.</a:t>
            </a:r>
          </a:p>
        </p:txBody>
      </p:sp>
    </p:spTree>
    <p:extLst>
      <p:ext uri="{BB962C8B-B14F-4D97-AF65-F5344CB8AC3E}">
        <p14:creationId xmlns:p14="http://schemas.microsoft.com/office/powerpoint/2010/main" val="145816260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0C25E8-BEF3-10A4-951E-C4D202E36E8E}"/>
              </a:ext>
            </a:extLst>
          </p:cNvPr>
          <p:cNvSpPr>
            <a:spLocks noGrp="1"/>
          </p:cNvSpPr>
          <p:nvPr>
            <p:ph type="title" idx="4294967295"/>
          </p:nvPr>
        </p:nvSpPr>
        <p:spPr>
          <a:xfrm>
            <a:off x="534692" y="457200"/>
            <a:ext cx="7168134" cy="553998"/>
          </a:xfrm>
        </p:spPr>
        <p:txBody>
          <a:bodyPr/>
          <a:lstStyle/>
          <a:p>
            <a:r>
              <a:rPr lang="en-US"/>
              <a:t>Outbound NAT rules</a:t>
            </a:r>
          </a:p>
        </p:txBody>
      </p:sp>
      <p:graphicFrame>
        <p:nvGraphicFramePr>
          <p:cNvPr id="2" name="Table 8">
            <a:extLst>
              <a:ext uri="{FF2B5EF4-FFF2-40B4-BE49-F238E27FC236}">
                <a16:creationId xmlns:a16="http://schemas.microsoft.com/office/drawing/2014/main" id="{9A01A706-055E-AC27-97DF-182B182598D6}"/>
              </a:ext>
            </a:extLst>
          </p:cNvPr>
          <p:cNvGraphicFramePr>
            <a:graphicFrameLocks/>
          </p:cNvGraphicFramePr>
          <p:nvPr>
            <p:extLst>
              <p:ext uri="{D42A27DB-BD31-4B8C-83A1-F6EECF244321}">
                <p14:modId xmlns:p14="http://schemas.microsoft.com/office/powerpoint/2010/main" val="3837152976"/>
              </p:ext>
            </p:extLst>
          </p:nvPr>
        </p:nvGraphicFramePr>
        <p:xfrm>
          <a:off x="534692" y="1315261"/>
          <a:ext cx="11480098" cy="4957947"/>
        </p:xfrm>
        <a:graphic>
          <a:graphicData uri="http://schemas.openxmlformats.org/drawingml/2006/table">
            <a:tbl>
              <a:tblPr firstRow="1" bandRow="1">
                <a:tableStyleId>{5C22544A-7EE6-4342-B048-85BDC9FD1C3A}</a:tableStyleId>
              </a:tblPr>
              <a:tblGrid>
                <a:gridCol w="3113428">
                  <a:extLst>
                    <a:ext uri="{9D8B030D-6E8A-4147-A177-3AD203B41FA5}">
                      <a16:colId xmlns:a16="http://schemas.microsoft.com/office/drawing/2014/main" val="2607319104"/>
                    </a:ext>
                  </a:extLst>
                </a:gridCol>
                <a:gridCol w="8366670">
                  <a:extLst>
                    <a:ext uri="{9D8B030D-6E8A-4147-A177-3AD203B41FA5}">
                      <a16:colId xmlns:a16="http://schemas.microsoft.com/office/drawing/2014/main" val="3973138270"/>
                    </a:ext>
                  </a:extLst>
                </a:gridCol>
              </a:tblGrid>
              <a:tr h="596261">
                <a:tc>
                  <a:txBody>
                    <a:bodyPr/>
                    <a:lstStyle/>
                    <a:p>
                      <a:r>
                        <a:rPr lang="en-US" sz="2000"/>
                        <a:t>Property</a:t>
                      </a:r>
                    </a:p>
                  </a:txBody>
                  <a:tcPr/>
                </a:tc>
                <a:tc>
                  <a:txBody>
                    <a:bodyPr/>
                    <a:lstStyle/>
                    <a:p>
                      <a:r>
                        <a:rPr lang="en-US" sz="2000"/>
                        <a:t>Description</a:t>
                      </a:r>
                    </a:p>
                  </a:txBody>
                  <a:tcPr/>
                </a:tc>
                <a:extLst>
                  <a:ext uri="{0D108BD9-81ED-4DB2-BD59-A6C34878D82A}">
                    <a16:rowId xmlns:a16="http://schemas.microsoft.com/office/drawing/2014/main" val="1079122022"/>
                  </a:ext>
                </a:extLst>
              </a:tr>
              <a:tr h="833131">
                <a:tc>
                  <a:txBody>
                    <a:bodyPr/>
                    <a:lstStyle/>
                    <a:p>
                      <a:r>
                        <a:rPr lang="en-US" sz="2000"/>
                        <a:t>frontendIPConfigurations</a:t>
                      </a:r>
                    </a:p>
                  </a:txBody>
                  <a:tcPr/>
                </a:tc>
                <a:tc>
                  <a:txBody>
                    <a:bodyPr/>
                    <a:lstStyle/>
                    <a:p>
                      <a:r>
                        <a:rPr lang="en-US" sz="2000"/>
                        <a:t>Indicates an array of frontendIPConfigurations resources.</a:t>
                      </a:r>
                    </a:p>
                    <a:p>
                      <a:r>
                        <a:rPr lang="en-US" sz="2000"/>
                        <a:t>Indicates an array of references to frontendIpAddress resources.</a:t>
                      </a:r>
                    </a:p>
                  </a:txBody>
                  <a:tcPr/>
                </a:tc>
                <a:extLst>
                  <a:ext uri="{0D108BD9-81ED-4DB2-BD59-A6C34878D82A}">
                    <a16:rowId xmlns:a16="http://schemas.microsoft.com/office/drawing/2014/main" val="3827320932"/>
                  </a:ext>
                </a:extLst>
              </a:tr>
              <a:tr h="833131">
                <a:tc>
                  <a:txBody>
                    <a:bodyPr/>
                    <a:lstStyle/>
                    <a:p>
                      <a:r>
                        <a:rPr lang="en-US" sz="2000"/>
                        <a:t>backendAddressPool</a:t>
                      </a:r>
                    </a:p>
                  </a:txBody>
                  <a:tcPr/>
                </a:tc>
                <a:tc>
                  <a:txBody>
                    <a:bodyPr/>
                    <a:lstStyle/>
                    <a:p>
                      <a:r>
                        <a:rPr lang="en-US" sz="2000"/>
                        <a:t>Indicates a reference to the backendAddressPools resource.</a:t>
                      </a:r>
                    </a:p>
                    <a:p>
                      <a:r>
                        <a:rPr lang="en-US" sz="2000"/>
                        <a:t>This is the pool of IP addresses where outbound traffic originates.</a:t>
                      </a:r>
                    </a:p>
                  </a:txBody>
                  <a:tcPr/>
                </a:tc>
                <a:extLst>
                  <a:ext uri="{0D108BD9-81ED-4DB2-BD59-A6C34878D82A}">
                    <a16:rowId xmlns:a16="http://schemas.microsoft.com/office/drawing/2014/main" val="2793733874"/>
                  </a:ext>
                </a:extLst>
              </a:tr>
              <a:tr h="1176185">
                <a:tc>
                  <a:txBody>
                    <a:bodyPr/>
                    <a:lstStyle/>
                    <a:p>
                      <a:r>
                        <a:rPr lang="en-US" sz="2000"/>
                        <a:t>protocol</a:t>
                      </a:r>
                    </a:p>
                  </a:txBody>
                  <a:tcPr/>
                </a:tc>
                <a:tc>
                  <a:txBody>
                    <a:bodyPr/>
                    <a:lstStyle/>
                    <a:p>
                      <a:r>
                        <a:rPr lang="en-US" sz="2000"/>
                        <a:t>Protocol for outbound traffic. For transparent outbound NAT specify All.</a:t>
                      </a:r>
                    </a:p>
                    <a:p>
                      <a:r>
                        <a:rPr lang="en-US" sz="2000"/>
                        <a:t>Valid values include TCP, UDP, GRE, ESP, and All.</a:t>
                      </a:r>
                    </a:p>
                  </a:txBody>
                  <a:tcPr/>
                </a:tc>
                <a:extLst>
                  <a:ext uri="{0D108BD9-81ED-4DB2-BD59-A6C34878D82A}">
                    <a16:rowId xmlns:a16="http://schemas.microsoft.com/office/drawing/2014/main" val="4018822506"/>
                  </a:ext>
                </a:extLst>
              </a:tr>
              <a:tr h="1519239">
                <a:tc>
                  <a:txBody>
                    <a:bodyPr/>
                    <a:lstStyle/>
                    <a:p>
                      <a:r>
                        <a:rPr lang="en-US" sz="2000"/>
                        <a:t>enableTcpReset</a:t>
                      </a:r>
                    </a:p>
                  </a:txBody>
                  <a:tcPr/>
                </a:tc>
                <a:tc>
                  <a:txBody>
                    <a:bodyPr/>
                    <a:lstStyle/>
                    <a:p>
                      <a:r>
                        <a:rPr lang="en-US" sz="2000"/>
                        <a:t>Enables TCP connection reset when the flow times out due to inactivity. The default value is FALSE.</a:t>
                      </a:r>
                    </a:p>
                    <a:p>
                      <a:r>
                        <a:rPr lang="en-US" sz="2000"/>
                        <a:t>This property is supported with URI version v3.2 and later.</a:t>
                      </a:r>
                    </a:p>
                  </a:txBody>
                  <a:tcPr/>
                </a:tc>
                <a:extLst>
                  <a:ext uri="{0D108BD9-81ED-4DB2-BD59-A6C34878D82A}">
                    <a16:rowId xmlns:a16="http://schemas.microsoft.com/office/drawing/2014/main" val="852438741"/>
                  </a:ext>
                </a:extLst>
              </a:tr>
            </a:tbl>
          </a:graphicData>
        </a:graphic>
      </p:graphicFrame>
    </p:spTree>
    <p:extLst>
      <p:ext uri="{BB962C8B-B14F-4D97-AF65-F5344CB8AC3E}">
        <p14:creationId xmlns:p14="http://schemas.microsoft.com/office/powerpoint/2010/main" val="365665591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0C25E8-BEF3-10A4-951E-C4D202E36E8E}"/>
              </a:ext>
            </a:extLst>
          </p:cNvPr>
          <p:cNvSpPr>
            <a:spLocks noGrp="1"/>
          </p:cNvSpPr>
          <p:nvPr>
            <p:ph type="title" idx="4294967295"/>
          </p:nvPr>
        </p:nvSpPr>
        <p:spPr>
          <a:xfrm>
            <a:off x="534691" y="350874"/>
            <a:ext cx="7337099" cy="553998"/>
          </a:xfrm>
        </p:spPr>
        <p:txBody>
          <a:bodyPr/>
          <a:lstStyle/>
          <a:p>
            <a:r>
              <a:rPr lang="en-US"/>
              <a:t>Backend address pool</a:t>
            </a:r>
          </a:p>
        </p:txBody>
      </p:sp>
      <p:graphicFrame>
        <p:nvGraphicFramePr>
          <p:cNvPr id="2" name="Table 8">
            <a:extLst>
              <a:ext uri="{FF2B5EF4-FFF2-40B4-BE49-F238E27FC236}">
                <a16:creationId xmlns:a16="http://schemas.microsoft.com/office/drawing/2014/main" id="{1376DFAA-2161-F6F7-42F9-9810661587AB}"/>
              </a:ext>
            </a:extLst>
          </p:cNvPr>
          <p:cNvGraphicFramePr>
            <a:graphicFrameLocks/>
          </p:cNvGraphicFramePr>
          <p:nvPr>
            <p:extLst>
              <p:ext uri="{D42A27DB-BD31-4B8C-83A1-F6EECF244321}">
                <p14:modId xmlns:p14="http://schemas.microsoft.com/office/powerpoint/2010/main" val="3116359618"/>
              </p:ext>
            </p:extLst>
          </p:nvPr>
        </p:nvGraphicFramePr>
        <p:xfrm>
          <a:off x="534691" y="1045115"/>
          <a:ext cx="11363142" cy="5462011"/>
        </p:xfrm>
        <a:graphic>
          <a:graphicData uri="http://schemas.openxmlformats.org/drawingml/2006/table">
            <a:tbl>
              <a:tblPr firstRow="1" bandRow="1">
                <a:tableStyleId>{5C22544A-7EE6-4342-B048-85BDC9FD1C3A}</a:tableStyleId>
              </a:tblPr>
              <a:tblGrid>
                <a:gridCol w="3110028">
                  <a:extLst>
                    <a:ext uri="{9D8B030D-6E8A-4147-A177-3AD203B41FA5}">
                      <a16:colId xmlns:a16="http://schemas.microsoft.com/office/drawing/2014/main" val="2607319104"/>
                    </a:ext>
                  </a:extLst>
                </a:gridCol>
                <a:gridCol w="8253114">
                  <a:extLst>
                    <a:ext uri="{9D8B030D-6E8A-4147-A177-3AD203B41FA5}">
                      <a16:colId xmlns:a16="http://schemas.microsoft.com/office/drawing/2014/main" val="3973138270"/>
                    </a:ext>
                  </a:extLst>
                </a:gridCol>
              </a:tblGrid>
              <a:tr h="531759">
                <a:tc>
                  <a:txBody>
                    <a:bodyPr/>
                    <a:lstStyle/>
                    <a:p>
                      <a:r>
                        <a:rPr lang="en-US" sz="2000"/>
                        <a:t>Property</a:t>
                      </a:r>
                    </a:p>
                  </a:txBody>
                  <a:tcPr/>
                </a:tc>
                <a:tc>
                  <a:txBody>
                    <a:bodyPr/>
                    <a:lstStyle/>
                    <a:p>
                      <a:r>
                        <a:rPr lang="en-US" sz="2000"/>
                        <a:t>Description</a:t>
                      </a:r>
                    </a:p>
                  </a:txBody>
                  <a:tcPr/>
                </a:tc>
                <a:extLst>
                  <a:ext uri="{0D108BD9-81ED-4DB2-BD59-A6C34878D82A}">
                    <a16:rowId xmlns:a16="http://schemas.microsoft.com/office/drawing/2014/main" val="1079122022"/>
                  </a:ext>
                </a:extLst>
              </a:tr>
              <a:tr h="2578668">
                <a:tc>
                  <a:txBody>
                    <a:bodyPr/>
                    <a:lstStyle/>
                    <a:p>
                      <a:r>
                        <a:rPr lang="en-US" sz="2000"/>
                        <a:t>backendIPConfigurations</a:t>
                      </a:r>
                    </a:p>
                  </a:txBody>
                  <a:tcPr/>
                </a:tc>
                <a:tc>
                  <a:txBody>
                    <a:bodyPr/>
                    <a:lstStyle/>
                    <a:p>
                      <a:r>
                        <a:rPr lang="en-US" sz="2000"/>
                        <a:t>Indicates an array of references to ipConfigurations resources. There is no restriction on having the same ipConfigurations in multiple backendAddressPools. An IP configuration can become a part of a backendAddressPool by setting a reference to a backendAddressPools resource in the loadBalancerBackendAddressPools array field on the ipConfigurations resource.</a:t>
                      </a:r>
                    </a:p>
                    <a:p>
                      <a:endParaRPr lang="en-US" sz="2000"/>
                    </a:p>
                    <a:p>
                      <a:r>
                        <a:rPr lang="en-US" sz="2000"/>
                        <a:t>For URI v7 and later, IP configurations can also be directly added or removed by modifying the array of ipConfigurations references,as long as the loadBalancers property updateBackendAddressPools is set to true.</a:t>
                      </a:r>
                    </a:p>
                  </a:txBody>
                  <a:tcPr/>
                </a:tc>
                <a:extLst>
                  <a:ext uri="{0D108BD9-81ED-4DB2-BD59-A6C34878D82A}">
                    <a16:rowId xmlns:a16="http://schemas.microsoft.com/office/drawing/2014/main" val="3827320932"/>
                  </a:ext>
                </a:extLst>
              </a:tr>
              <a:tr h="743006">
                <a:tc>
                  <a:txBody>
                    <a:bodyPr/>
                    <a:lstStyle/>
                    <a:p>
                      <a:r>
                        <a:rPr lang="en-US" sz="2000"/>
                        <a:t>loadBalancingRules</a:t>
                      </a:r>
                    </a:p>
                  </a:txBody>
                  <a:tcPr/>
                </a:tc>
                <a:tc>
                  <a:txBody>
                    <a:bodyPr/>
                    <a:lstStyle/>
                    <a:p>
                      <a:r>
                        <a:rPr lang="en-US" sz="2000"/>
                        <a:t>Indicates an array of references to the set of loadBalancingRules resources that use this back-end address pool.</a:t>
                      </a:r>
                    </a:p>
                  </a:txBody>
                  <a:tcPr/>
                </a:tc>
                <a:extLst>
                  <a:ext uri="{0D108BD9-81ED-4DB2-BD59-A6C34878D82A}">
                    <a16:rowId xmlns:a16="http://schemas.microsoft.com/office/drawing/2014/main" val="2793733874"/>
                  </a:ext>
                </a:extLst>
              </a:tr>
              <a:tr h="743006">
                <a:tc>
                  <a:txBody>
                    <a:bodyPr/>
                    <a:lstStyle/>
                    <a:p>
                      <a:r>
                        <a:rPr lang="en-US" sz="2000"/>
                        <a:t>outboundNatRules</a:t>
                      </a:r>
                    </a:p>
                  </a:txBody>
                  <a:tcPr/>
                </a:tc>
                <a:tc>
                  <a:txBody>
                    <a:bodyPr/>
                    <a:lstStyle/>
                    <a:p>
                      <a:r>
                        <a:rPr lang="en-US" sz="2000"/>
                        <a:t>Indicates an array of references to the set of outboundNatRules resources that use this back-end address pool.</a:t>
                      </a:r>
                    </a:p>
                  </a:txBody>
                  <a:tcPr/>
                </a:tc>
                <a:extLst>
                  <a:ext uri="{0D108BD9-81ED-4DB2-BD59-A6C34878D82A}">
                    <a16:rowId xmlns:a16="http://schemas.microsoft.com/office/drawing/2014/main" val="4018822506"/>
                  </a:ext>
                </a:extLst>
              </a:tr>
            </a:tbl>
          </a:graphicData>
        </a:graphic>
      </p:graphicFrame>
    </p:spTree>
    <p:extLst>
      <p:ext uri="{BB962C8B-B14F-4D97-AF65-F5344CB8AC3E}">
        <p14:creationId xmlns:p14="http://schemas.microsoft.com/office/powerpoint/2010/main" val="101863523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05C1-B22E-1951-1992-61824746D4E0}"/>
              </a:ext>
            </a:extLst>
          </p:cNvPr>
          <p:cNvSpPr>
            <a:spLocks noGrp="1"/>
          </p:cNvSpPr>
          <p:nvPr>
            <p:ph type="title" idx="4294967295"/>
          </p:nvPr>
        </p:nvSpPr>
        <p:spPr>
          <a:xfrm>
            <a:off x="705174" y="457200"/>
            <a:ext cx="10841064" cy="554038"/>
          </a:xfrm>
        </p:spPr>
        <p:txBody>
          <a:bodyPr/>
          <a:lstStyle/>
          <a:p>
            <a:r>
              <a:rPr lang="en-US">
                <a:ea typeface="Batang"/>
                <a:cs typeface="Segoe UI"/>
              </a:rPr>
              <a:t>Knowledge check</a:t>
            </a:r>
            <a:endParaRPr lang="en-US">
              <a:ea typeface="Batang"/>
            </a:endParaRPr>
          </a:p>
        </p:txBody>
      </p:sp>
      <p:sp>
        <p:nvSpPr>
          <p:cNvPr id="3" name="Content Placeholder 2">
            <a:extLst>
              <a:ext uri="{FF2B5EF4-FFF2-40B4-BE49-F238E27FC236}">
                <a16:creationId xmlns:a16="http://schemas.microsoft.com/office/drawing/2014/main" id="{D2202D92-066E-1E5B-0DE5-4F41D27DA976}"/>
              </a:ext>
            </a:extLst>
          </p:cNvPr>
          <p:cNvSpPr>
            <a:spLocks noGrp="1"/>
          </p:cNvSpPr>
          <p:nvPr>
            <p:ph idx="4294967295"/>
          </p:nvPr>
        </p:nvSpPr>
        <p:spPr>
          <a:xfrm>
            <a:off x="903766" y="2197100"/>
            <a:ext cx="8913333" cy="2930033"/>
          </a:xfrm>
        </p:spPr>
        <p:txBody>
          <a:bodyPr vert="horz" wrap="square" lIns="0" tIns="0" rIns="0" bIns="0" rtlCol="0" anchor="t">
            <a:spAutoFit/>
          </a:bodyPr>
          <a:lstStyle/>
          <a:p>
            <a:pPr marL="514350" indent="-514350">
              <a:buAutoNum type="arabicPeriod"/>
            </a:pPr>
            <a:r>
              <a:rPr lang="en-US">
                <a:ea typeface="Batang"/>
                <a:cs typeface="Segoe UI"/>
              </a:rPr>
              <a:t>To which resource(s) can the public IP address be attached? </a:t>
            </a:r>
          </a:p>
          <a:p>
            <a:pPr marL="514350" indent="-514350">
              <a:buAutoNum type="arabicPeriod"/>
            </a:pPr>
            <a:r>
              <a:rPr lang="en-US">
                <a:ea typeface="Batang"/>
                <a:cs typeface="Segoe UI"/>
              </a:rPr>
              <a:t>What is a backend address pool used for?</a:t>
            </a:r>
          </a:p>
          <a:p>
            <a:pPr marL="514350" indent="-514350">
              <a:buAutoNum type="arabicPeriod"/>
            </a:pPr>
            <a:endParaRPr lang="en-US">
              <a:ea typeface="Batang"/>
              <a:cs typeface="Segoe UI"/>
            </a:endParaRPr>
          </a:p>
          <a:p>
            <a:pPr marL="514350" indent="-514350">
              <a:buAutoNum type="arabicPeriod"/>
            </a:pPr>
            <a:endParaRPr lang="en-US">
              <a:ea typeface="Batang"/>
              <a:cs typeface="Segoe UI"/>
            </a:endParaRPr>
          </a:p>
          <a:p>
            <a:pPr marL="514350" indent="-514350">
              <a:buAutoNum type="arabicPeriod"/>
            </a:pPr>
            <a:endParaRPr lang="en-US">
              <a:cs typeface="Segoe UI"/>
            </a:endParaRPr>
          </a:p>
        </p:txBody>
      </p:sp>
    </p:spTree>
    <p:extLst>
      <p:ext uri="{BB962C8B-B14F-4D97-AF65-F5344CB8AC3E}">
        <p14:creationId xmlns:p14="http://schemas.microsoft.com/office/powerpoint/2010/main" val="87991132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D35BB-204E-D402-F9ED-4A655F28D8B2}"/>
              </a:ext>
            </a:extLst>
          </p:cNvPr>
          <p:cNvSpPr>
            <a:spLocks noGrp="1"/>
          </p:cNvSpPr>
          <p:nvPr>
            <p:ph type="title"/>
          </p:nvPr>
        </p:nvSpPr>
        <p:spPr>
          <a:xfrm>
            <a:off x="585216" y="2303300"/>
            <a:ext cx="5145024" cy="1231106"/>
          </a:xfrm>
        </p:spPr>
        <p:txBody>
          <a:bodyPr/>
          <a:lstStyle/>
          <a:p>
            <a:r>
              <a:rPr lang="en-US" sz="4000" spc="600">
                <a:solidFill>
                  <a:schemeClr val="tx1"/>
                </a:solidFill>
              </a:rPr>
              <a:t>Understand load balancer</a:t>
            </a:r>
            <a:endParaRPr lang="en-US">
              <a:solidFill>
                <a:schemeClr val="tx1"/>
              </a:solidFill>
            </a:endParaRPr>
          </a:p>
        </p:txBody>
      </p:sp>
    </p:spTree>
    <p:extLst>
      <p:ext uri="{BB962C8B-B14F-4D97-AF65-F5344CB8AC3E}">
        <p14:creationId xmlns:p14="http://schemas.microsoft.com/office/powerpoint/2010/main" val="263830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0C25E8-BEF3-10A4-951E-C4D202E36E8E}"/>
              </a:ext>
            </a:extLst>
          </p:cNvPr>
          <p:cNvSpPr>
            <a:spLocks noGrp="1"/>
          </p:cNvSpPr>
          <p:nvPr>
            <p:ph type="title" idx="4294967295"/>
          </p:nvPr>
        </p:nvSpPr>
        <p:spPr>
          <a:xfrm>
            <a:off x="534692" y="457200"/>
            <a:ext cx="6571786" cy="805070"/>
          </a:xfrm>
        </p:spPr>
        <p:txBody>
          <a:bodyPr/>
          <a:lstStyle/>
          <a:p>
            <a:r>
              <a:rPr lang="en-US"/>
              <a:t>What is a load balancer?</a:t>
            </a:r>
          </a:p>
        </p:txBody>
      </p:sp>
      <p:sp>
        <p:nvSpPr>
          <p:cNvPr id="4" name="Content Placeholder 3">
            <a:extLst>
              <a:ext uri="{FF2B5EF4-FFF2-40B4-BE49-F238E27FC236}">
                <a16:creationId xmlns:a16="http://schemas.microsoft.com/office/drawing/2014/main" id="{BBED0861-3E03-B9C1-3238-1CC243663A3F}"/>
              </a:ext>
            </a:extLst>
          </p:cNvPr>
          <p:cNvSpPr>
            <a:spLocks noGrp="1"/>
          </p:cNvSpPr>
          <p:nvPr>
            <p:ph idx="4294967295"/>
          </p:nvPr>
        </p:nvSpPr>
        <p:spPr>
          <a:xfrm>
            <a:off x="774915" y="1435100"/>
            <a:ext cx="11417085" cy="5263412"/>
          </a:xfrm>
        </p:spPr>
        <p:txBody>
          <a:bodyPr>
            <a:noAutofit/>
          </a:bodyPr>
          <a:lstStyle/>
          <a:p>
            <a:r>
              <a:rPr lang="en-US" sz="2400"/>
              <a:t>The loadbalancers resource allows configuration of the distribution of traffic across VMs hosted in the environment.</a:t>
            </a:r>
          </a:p>
          <a:p>
            <a:r>
              <a:rPr lang="en-US" sz="2400"/>
              <a:t>Represented within NB API as /networking/&lt;api version&gt;/loadbalancers/{resourceId}.</a:t>
            </a:r>
          </a:p>
          <a:p>
            <a:r>
              <a:rPr lang="en-US" sz="2400"/>
              <a:t>Composed of frontend and backend configurations.</a:t>
            </a:r>
          </a:p>
          <a:p>
            <a:r>
              <a:rPr lang="en-US" sz="2400"/>
              <a:t>Frontend configuration exposes the IP address of the load balancer.</a:t>
            </a:r>
          </a:p>
          <a:p>
            <a:pPr marL="560070" lvl="1" indent="-285750">
              <a:buFont typeface="Arial" panose="020B0604020202020204" pitchFamily="34" charset="0"/>
              <a:buChar char="•"/>
            </a:pPr>
            <a:r>
              <a:rPr lang="en-US" sz="2400"/>
              <a:t>Can be either a public or private VIP address.</a:t>
            </a:r>
          </a:p>
          <a:p>
            <a:pPr marL="560070" lvl="1" indent="-285750">
              <a:buFont typeface="Arial" panose="020B0604020202020204" pitchFamily="34" charset="0"/>
              <a:buChar char="•"/>
            </a:pPr>
            <a:r>
              <a:rPr lang="en-US" sz="2400"/>
              <a:t>Can be statically or dynamically allocated.</a:t>
            </a:r>
          </a:p>
          <a:p>
            <a:r>
              <a:rPr lang="en-US" sz="2400"/>
              <a:t>The backend configuration identifies the workload VMs that deliver the traffic.</a:t>
            </a:r>
          </a:p>
          <a:p>
            <a:r>
              <a:rPr lang="en-US" sz="2400"/>
              <a:t>Probes can be defined as part of the backend configuration to help determine the health state of endpoints and eliminate instance from load balancing distribution, if unhealthy.</a:t>
            </a:r>
          </a:p>
        </p:txBody>
      </p:sp>
    </p:spTree>
    <p:extLst>
      <p:ext uri="{BB962C8B-B14F-4D97-AF65-F5344CB8AC3E}">
        <p14:creationId xmlns:p14="http://schemas.microsoft.com/office/powerpoint/2010/main" val="181345423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0C25E8-BEF3-10A4-951E-C4D202E36E8E}"/>
              </a:ext>
            </a:extLst>
          </p:cNvPr>
          <p:cNvSpPr>
            <a:spLocks noGrp="1"/>
          </p:cNvSpPr>
          <p:nvPr>
            <p:ph type="title" idx="4294967295"/>
          </p:nvPr>
        </p:nvSpPr>
        <p:spPr>
          <a:xfrm>
            <a:off x="534692" y="457200"/>
            <a:ext cx="5951168" cy="584791"/>
          </a:xfrm>
        </p:spPr>
        <p:txBody>
          <a:bodyPr/>
          <a:lstStyle/>
          <a:p>
            <a:r>
              <a:rPr lang="en-US"/>
              <a:t>Load balancer properties</a:t>
            </a:r>
          </a:p>
        </p:txBody>
      </p:sp>
      <p:graphicFrame>
        <p:nvGraphicFramePr>
          <p:cNvPr id="2" name="Table 8">
            <a:extLst>
              <a:ext uri="{FF2B5EF4-FFF2-40B4-BE49-F238E27FC236}">
                <a16:creationId xmlns:a16="http://schemas.microsoft.com/office/drawing/2014/main" id="{55D0255D-CB85-ECFA-1E24-492DE176671E}"/>
              </a:ext>
            </a:extLst>
          </p:cNvPr>
          <p:cNvGraphicFramePr>
            <a:graphicFrameLocks/>
          </p:cNvGraphicFramePr>
          <p:nvPr>
            <p:extLst>
              <p:ext uri="{D42A27DB-BD31-4B8C-83A1-F6EECF244321}">
                <p14:modId xmlns:p14="http://schemas.microsoft.com/office/powerpoint/2010/main" val="2903190197"/>
              </p:ext>
            </p:extLst>
          </p:nvPr>
        </p:nvGraphicFramePr>
        <p:xfrm>
          <a:off x="534692" y="1177038"/>
          <a:ext cx="11490731" cy="5223762"/>
        </p:xfrm>
        <a:graphic>
          <a:graphicData uri="http://schemas.openxmlformats.org/drawingml/2006/table">
            <a:tbl>
              <a:tblPr firstRow="1" bandRow="1">
                <a:tableStyleId>{5C22544A-7EE6-4342-B048-85BDC9FD1C3A}</a:tableStyleId>
              </a:tblPr>
              <a:tblGrid>
                <a:gridCol w="2835977">
                  <a:extLst>
                    <a:ext uri="{9D8B030D-6E8A-4147-A177-3AD203B41FA5}">
                      <a16:colId xmlns:a16="http://schemas.microsoft.com/office/drawing/2014/main" val="2607319104"/>
                    </a:ext>
                  </a:extLst>
                </a:gridCol>
                <a:gridCol w="8654754">
                  <a:extLst>
                    <a:ext uri="{9D8B030D-6E8A-4147-A177-3AD203B41FA5}">
                      <a16:colId xmlns:a16="http://schemas.microsoft.com/office/drawing/2014/main" val="3973138270"/>
                    </a:ext>
                  </a:extLst>
                </a:gridCol>
              </a:tblGrid>
              <a:tr h="437812">
                <a:tc>
                  <a:txBody>
                    <a:bodyPr/>
                    <a:lstStyle/>
                    <a:p>
                      <a:r>
                        <a:rPr lang="en-US" sz="1600"/>
                        <a:t>Property</a:t>
                      </a:r>
                    </a:p>
                  </a:txBody>
                  <a:tcPr/>
                </a:tc>
                <a:tc>
                  <a:txBody>
                    <a:bodyPr/>
                    <a:lstStyle/>
                    <a:p>
                      <a:r>
                        <a:rPr lang="en-US" sz="1600"/>
                        <a:t>Description</a:t>
                      </a:r>
                    </a:p>
                  </a:txBody>
                  <a:tcPr/>
                </a:tc>
                <a:extLst>
                  <a:ext uri="{0D108BD9-81ED-4DB2-BD59-A6C34878D82A}">
                    <a16:rowId xmlns:a16="http://schemas.microsoft.com/office/drawing/2014/main" val="1079122022"/>
                  </a:ext>
                </a:extLst>
              </a:tr>
              <a:tr h="611738">
                <a:tc>
                  <a:txBody>
                    <a:bodyPr/>
                    <a:lstStyle/>
                    <a:p>
                      <a:r>
                        <a:rPr lang="en-US" sz="1600"/>
                        <a:t>loadBalancers</a:t>
                      </a:r>
                    </a:p>
                  </a:txBody>
                  <a:tcPr/>
                </a:tc>
                <a:tc>
                  <a:txBody>
                    <a:bodyPr/>
                    <a:lstStyle/>
                    <a:p>
                      <a:r>
                        <a:rPr lang="en-US" sz="1600"/>
                        <a:t>The loadBalancers resource allows fine-grained configuration of the distribution of incoming traffic across VM instances that are hosted in the environment managed by the server.</a:t>
                      </a:r>
                    </a:p>
                  </a:txBody>
                  <a:tcPr/>
                </a:tc>
                <a:extLst>
                  <a:ext uri="{0D108BD9-81ED-4DB2-BD59-A6C34878D82A}">
                    <a16:rowId xmlns:a16="http://schemas.microsoft.com/office/drawing/2014/main" val="3827320932"/>
                  </a:ext>
                </a:extLst>
              </a:tr>
              <a:tr h="863630">
                <a:tc>
                  <a:txBody>
                    <a:bodyPr/>
                    <a:lstStyle/>
                    <a:p>
                      <a:r>
                        <a:rPr lang="en-US" sz="1600"/>
                        <a:t>backendAddressPools</a:t>
                      </a:r>
                    </a:p>
                  </a:txBody>
                  <a:tcPr/>
                </a:tc>
                <a:tc>
                  <a:txBody>
                    <a:bodyPr/>
                    <a:lstStyle/>
                    <a:p>
                      <a:r>
                        <a:rPr lang="en-US" sz="1600"/>
                        <a:t>A backendAddressPools resource represents the list of IPs that can receive network traffic that comes via front-end IPs. The load Balancing MUX handles incoming traffic via the front-end IPs and distributes them to backend IPs based on the load balancing configuration.</a:t>
                      </a:r>
                    </a:p>
                  </a:txBody>
                  <a:tcPr/>
                </a:tc>
                <a:extLst>
                  <a:ext uri="{0D108BD9-81ED-4DB2-BD59-A6C34878D82A}">
                    <a16:rowId xmlns:a16="http://schemas.microsoft.com/office/drawing/2014/main" val="2793733874"/>
                  </a:ext>
                </a:extLst>
              </a:tr>
              <a:tr h="611738">
                <a:tc>
                  <a:txBody>
                    <a:bodyPr/>
                    <a:lstStyle/>
                    <a:p>
                      <a:r>
                        <a:rPr lang="en-US" sz="1600"/>
                        <a:t>frontendIPConfigurations</a:t>
                      </a:r>
                    </a:p>
                  </a:txBody>
                  <a:tcPr/>
                </a:tc>
                <a:tc>
                  <a:txBody>
                    <a:bodyPr/>
                    <a:lstStyle/>
                    <a:p>
                      <a:r>
                        <a:rPr lang="en-US" sz="1600"/>
                        <a:t>The frontendIPConfigurations resource represents the frontend IP addresses of the load balancer. Either a publicIPAddress or a privateIPAddress and subnet MUST be configured.</a:t>
                      </a:r>
                    </a:p>
                  </a:txBody>
                  <a:tcPr/>
                </a:tc>
                <a:extLst>
                  <a:ext uri="{0D108BD9-81ED-4DB2-BD59-A6C34878D82A}">
                    <a16:rowId xmlns:a16="http://schemas.microsoft.com/office/drawing/2014/main" val="4018822506"/>
                  </a:ext>
                </a:extLst>
              </a:tr>
              <a:tr h="611738">
                <a:tc>
                  <a:txBody>
                    <a:bodyPr/>
                    <a:lstStyle/>
                    <a:p>
                      <a:r>
                        <a:rPr lang="en-US" sz="1600"/>
                        <a:t>inboundNatRules</a:t>
                      </a:r>
                    </a:p>
                  </a:txBody>
                  <a:tcPr/>
                </a:tc>
                <a:tc>
                  <a:txBody>
                    <a:bodyPr/>
                    <a:lstStyle/>
                    <a:p>
                      <a:r>
                        <a:rPr lang="en-US" sz="1600"/>
                        <a:t>The inboundNatRules resource is used to configure the load balancer to apply Network Address Translation (NAT) of inbound traffic.</a:t>
                      </a:r>
                    </a:p>
                  </a:txBody>
                  <a:tcPr/>
                </a:tc>
                <a:extLst>
                  <a:ext uri="{0D108BD9-81ED-4DB2-BD59-A6C34878D82A}">
                    <a16:rowId xmlns:a16="http://schemas.microsoft.com/office/drawing/2014/main" val="852438741"/>
                  </a:ext>
                </a:extLst>
              </a:tr>
              <a:tr h="863630">
                <a:tc>
                  <a:txBody>
                    <a:bodyPr/>
                    <a:lstStyle/>
                    <a:p>
                      <a:r>
                        <a:rPr lang="en-US" sz="1600"/>
                        <a:t>loadBalancingRules</a:t>
                      </a:r>
                    </a:p>
                  </a:txBody>
                  <a:tcPr/>
                </a:tc>
                <a:tc>
                  <a:txBody>
                    <a:bodyPr/>
                    <a:lstStyle/>
                    <a:p>
                      <a:r>
                        <a:rPr lang="en-US" sz="1600"/>
                        <a:t>The loadBalancingRules resource is used to configure load balancing policies. The policies dictate the kind of traffic that is load-balanced, and port mapping between frontend IPs and backend IPs.</a:t>
                      </a:r>
                    </a:p>
                  </a:txBody>
                  <a:tcPr/>
                </a:tc>
                <a:extLst>
                  <a:ext uri="{0D108BD9-81ED-4DB2-BD59-A6C34878D82A}">
                    <a16:rowId xmlns:a16="http://schemas.microsoft.com/office/drawing/2014/main" val="1223547119"/>
                  </a:ext>
                </a:extLst>
              </a:tr>
              <a:tr h="611738">
                <a:tc>
                  <a:txBody>
                    <a:bodyPr/>
                    <a:lstStyle/>
                    <a:p>
                      <a:r>
                        <a:rPr lang="en-US" sz="1600"/>
                        <a:t>outboundNatRules</a:t>
                      </a:r>
                    </a:p>
                  </a:txBody>
                  <a:tcPr/>
                </a:tc>
                <a:tc>
                  <a:txBody>
                    <a:bodyPr/>
                    <a:lstStyle/>
                    <a:p>
                      <a:r>
                        <a:rPr lang="en-US" sz="1600"/>
                        <a:t>The outboundNatRules resource is used to configure the load balancer to apply Network Address Translation of outbound traffic.</a:t>
                      </a:r>
                    </a:p>
                  </a:txBody>
                  <a:tcPr/>
                </a:tc>
                <a:extLst>
                  <a:ext uri="{0D108BD9-81ED-4DB2-BD59-A6C34878D82A}">
                    <a16:rowId xmlns:a16="http://schemas.microsoft.com/office/drawing/2014/main" val="1506797149"/>
                  </a:ext>
                </a:extLst>
              </a:tr>
              <a:tr h="611738">
                <a:tc>
                  <a:txBody>
                    <a:bodyPr/>
                    <a:lstStyle/>
                    <a:p>
                      <a:r>
                        <a:rPr lang="en-US" sz="1600"/>
                        <a:t>probes</a:t>
                      </a:r>
                    </a:p>
                  </a:txBody>
                  <a:tcPr/>
                </a:tc>
                <a:tc>
                  <a:txBody>
                    <a:bodyPr/>
                    <a:lstStyle/>
                    <a:p>
                      <a:r>
                        <a:rPr lang="en-US" sz="1600"/>
                        <a:t>Probes resources are used to configure the mechanism of detection of connectivity issues with load balanced IPs.</a:t>
                      </a:r>
                    </a:p>
                  </a:txBody>
                  <a:tcPr/>
                </a:tc>
                <a:extLst>
                  <a:ext uri="{0D108BD9-81ED-4DB2-BD59-A6C34878D82A}">
                    <a16:rowId xmlns:a16="http://schemas.microsoft.com/office/drawing/2014/main" val="2834098588"/>
                  </a:ext>
                </a:extLst>
              </a:tr>
            </a:tbl>
          </a:graphicData>
        </a:graphic>
      </p:graphicFrame>
    </p:spTree>
    <p:extLst>
      <p:ext uri="{BB962C8B-B14F-4D97-AF65-F5344CB8AC3E}">
        <p14:creationId xmlns:p14="http://schemas.microsoft.com/office/powerpoint/2010/main" val="126604280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0C25E8-BEF3-10A4-951E-C4D202E36E8E}"/>
              </a:ext>
            </a:extLst>
          </p:cNvPr>
          <p:cNvSpPr>
            <a:spLocks noGrp="1"/>
          </p:cNvSpPr>
          <p:nvPr>
            <p:ph type="title" idx="4294967295"/>
          </p:nvPr>
        </p:nvSpPr>
        <p:spPr>
          <a:xfrm>
            <a:off x="534691" y="457200"/>
            <a:ext cx="9533647" cy="553998"/>
          </a:xfrm>
        </p:spPr>
        <p:txBody>
          <a:bodyPr/>
          <a:lstStyle/>
          <a:p>
            <a:r>
              <a:rPr lang="en-US"/>
              <a:t>Frontend IP configuration (1 of 2)</a:t>
            </a:r>
          </a:p>
        </p:txBody>
      </p:sp>
      <p:graphicFrame>
        <p:nvGraphicFramePr>
          <p:cNvPr id="2" name="Table 8">
            <a:extLst>
              <a:ext uri="{FF2B5EF4-FFF2-40B4-BE49-F238E27FC236}">
                <a16:creationId xmlns:a16="http://schemas.microsoft.com/office/drawing/2014/main" id="{A423642E-88D3-94D3-6368-3EF3FAF1478E}"/>
              </a:ext>
            </a:extLst>
          </p:cNvPr>
          <p:cNvGraphicFramePr>
            <a:graphicFrameLocks/>
          </p:cNvGraphicFramePr>
          <p:nvPr>
            <p:extLst>
              <p:ext uri="{D42A27DB-BD31-4B8C-83A1-F6EECF244321}">
                <p14:modId xmlns:p14="http://schemas.microsoft.com/office/powerpoint/2010/main" val="2591105357"/>
              </p:ext>
            </p:extLst>
          </p:nvPr>
        </p:nvGraphicFramePr>
        <p:xfrm>
          <a:off x="534691" y="1315261"/>
          <a:ext cx="11288713" cy="4724032"/>
        </p:xfrm>
        <a:graphic>
          <a:graphicData uri="http://schemas.openxmlformats.org/drawingml/2006/table">
            <a:tbl>
              <a:tblPr firstRow="1" bandRow="1">
                <a:tableStyleId>{5C22544A-7EE6-4342-B048-85BDC9FD1C3A}</a:tableStyleId>
              </a:tblPr>
              <a:tblGrid>
                <a:gridCol w="2409484">
                  <a:extLst>
                    <a:ext uri="{9D8B030D-6E8A-4147-A177-3AD203B41FA5}">
                      <a16:colId xmlns:a16="http://schemas.microsoft.com/office/drawing/2014/main" val="2607319104"/>
                    </a:ext>
                  </a:extLst>
                </a:gridCol>
                <a:gridCol w="8879229">
                  <a:extLst>
                    <a:ext uri="{9D8B030D-6E8A-4147-A177-3AD203B41FA5}">
                      <a16:colId xmlns:a16="http://schemas.microsoft.com/office/drawing/2014/main" val="3973138270"/>
                    </a:ext>
                  </a:extLst>
                </a:gridCol>
              </a:tblGrid>
              <a:tr h="531363">
                <a:tc>
                  <a:txBody>
                    <a:bodyPr/>
                    <a:lstStyle/>
                    <a:p>
                      <a:r>
                        <a:rPr lang="en-US" sz="1800"/>
                        <a:t>Property</a:t>
                      </a:r>
                    </a:p>
                  </a:txBody>
                  <a:tcPr/>
                </a:tc>
                <a:tc>
                  <a:txBody>
                    <a:bodyPr/>
                    <a:lstStyle/>
                    <a:p>
                      <a:r>
                        <a:rPr lang="en-US" sz="1800"/>
                        <a:t>Description</a:t>
                      </a:r>
                    </a:p>
                  </a:txBody>
                  <a:tcPr/>
                </a:tc>
                <a:extLst>
                  <a:ext uri="{0D108BD9-81ED-4DB2-BD59-A6C34878D82A}">
                    <a16:rowId xmlns:a16="http://schemas.microsoft.com/office/drawing/2014/main" val="1079122022"/>
                  </a:ext>
                </a:extLst>
              </a:tr>
              <a:tr h="742452">
                <a:tc>
                  <a:txBody>
                    <a:bodyPr/>
                    <a:lstStyle/>
                    <a:p>
                      <a:r>
                        <a:rPr lang="en-US" sz="1800"/>
                        <a:t>inboundNatRules</a:t>
                      </a:r>
                    </a:p>
                  </a:txBody>
                  <a:tcPr/>
                </a:tc>
                <a:tc>
                  <a:txBody>
                    <a:bodyPr/>
                    <a:lstStyle/>
                    <a:p>
                      <a:r>
                        <a:rPr lang="en-US" sz="1800"/>
                        <a:t>Indicates a reference to the inboundNatRules resource used by the frontEndIPConfigurations resource.</a:t>
                      </a:r>
                    </a:p>
                  </a:txBody>
                  <a:tcPr/>
                </a:tc>
                <a:extLst>
                  <a:ext uri="{0D108BD9-81ED-4DB2-BD59-A6C34878D82A}">
                    <a16:rowId xmlns:a16="http://schemas.microsoft.com/office/drawing/2014/main" val="3827320932"/>
                  </a:ext>
                </a:extLst>
              </a:tr>
              <a:tr h="742452">
                <a:tc>
                  <a:txBody>
                    <a:bodyPr/>
                    <a:lstStyle/>
                    <a:p>
                      <a:r>
                        <a:rPr lang="en-US" sz="1800"/>
                        <a:t>loadBalancingRules</a:t>
                      </a:r>
                    </a:p>
                  </a:txBody>
                  <a:tcPr/>
                </a:tc>
                <a:tc>
                  <a:txBody>
                    <a:bodyPr/>
                    <a:lstStyle/>
                    <a:p>
                      <a:r>
                        <a:rPr lang="en-US" sz="1800"/>
                        <a:t>Indicates a reference to the loadBalancingRules resource used by the frontendIPConfigurations resource.</a:t>
                      </a:r>
                    </a:p>
                  </a:txBody>
                  <a:tcPr/>
                </a:tc>
                <a:extLst>
                  <a:ext uri="{0D108BD9-81ED-4DB2-BD59-A6C34878D82A}">
                    <a16:rowId xmlns:a16="http://schemas.microsoft.com/office/drawing/2014/main" val="2793733874"/>
                  </a:ext>
                </a:extLst>
              </a:tr>
              <a:tr h="742452">
                <a:tc>
                  <a:txBody>
                    <a:bodyPr/>
                    <a:lstStyle/>
                    <a:p>
                      <a:r>
                        <a:rPr lang="en-US" sz="1800"/>
                        <a:t>outboundNatRules</a:t>
                      </a:r>
                    </a:p>
                  </a:txBody>
                  <a:tcPr/>
                </a:tc>
                <a:tc>
                  <a:txBody>
                    <a:bodyPr/>
                    <a:lstStyle/>
                    <a:p>
                      <a:r>
                        <a:rPr lang="en-US" sz="1800"/>
                        <a:t>Indicates a reference to the outboundNatRules resource used by the frontendIPConfigurations resource.</a:t>
                      </a:r>
                    </a:p>
                  </a:txBody>
                  <a:tcPr/>
                </a:tc>
                <a:extLst>
                  <a:ext uri="{0D108BD9-81ED-4DB2-BD59-A6C34878D82A}">
                    <a16:rowId xmlns:a16="http://schemas.microsoft.com/office/drawing/2014/main" val="4018822506"/>
                  </a:ext>
                </a:extLst>
              </a:tr>
              <a:tr h="1965313">
                <a:tc>
                  <a:txBody>
                    <a:bodyPr/>
                    <a:lstStyle/>
                    <a:p>
                      <a:r>
                        <a:rPr lang="en-US" sz="1800"/>
                        <a:t>publicIPAddress</a:t>
                      </a:r>
                    </a:p>
                  </a:txBody>
                  <a:tcPr/>
                </a:tc>
                <a:tc>
                  <a:txBody>
                    <a:bodyPr/>
                    <a:lstStyle/>
                    <a:p>
                      <a:r>
                        <a:rPr lang="en-US" sz="1800"/>
                        <a:t>Indicates a reference to the publicIPAddresses resource (section 3.1.5.14) used by the frontendIPConfigurations resource. </a:t>
                      </a:r>
                    </a:p>
                    <a:p>
                      <a:r>
                        <a:rPr lang="en-US" sz="1800"/>
                        <a:t>If a publicIPAddress is specified, then a privateIPaddress is not specified.</a:t>
                      </a:r>
                    </a:p>
                    <a:p>
                      <a:r>
                        <a:rPr lang="en-US" sz="1800"/>
                        <a:t>When a publicIPAddress is specified, the privateIPAllocationMethod is set to Dynamic.</a:t>
                      </a:r>
                    </a:p>
                    <a:p>
                      <a:r>
                        <a:rPr lang="en-US" sz="1800"/>
                        <a:t>IPv6 addresses are supported with URI version v2 or later.</a:t>
                      </a:r>
                    </a:p>
                  </a:txBody>
                  <a:tcPr/>
                </a:tc>
                <a:extLst>
                  <a:ext uri="{0D108BD9-81ED-4DB2-BD59-A6C34878D82A}">
                    <a16:rowId xmlns:a16="http://schemas.microsoft.com/office/drawing/2014/main" val="852438741"/>
                  </a:ext>
                </a:extLst>
              </a:tr>
            </a:tbl>
          </a:graphicData>
        </a:graphic>
      </p:graphicFrame>
    </p:spTree>
    <p:extLst>
      <p:ext uri="{BB962C8B-B14F-4D97-AF65-F5344CB8AC3E}">
        <p14:creationId xmlns:p14="http://schemas.microsoft.com/office/powerpoint/2010/main" val="289941253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0C25E8-BEF3-10A4-951E-C4D202E36E8E}"/>
              </a:ext>
            </a:extLst>
          </p:cNvPr>
          <p:cNvSpPr>
            <a:spLocks noGrp="1"/>
          </p:cNvSpPr>
          <p:nvPr>
            <p:ph type="title" idx="4294967295"/>
          </p:nvPr>
        </p:nvSpPr>
        <p:spPr>
          <a:xfrm>
            <a:off x="534692" y="457200"/>
            <a:ext cx="10070360" cy="553998"/>
          </a:xfrm>
        </p:spPr>
        <p:txBody>
          <a:bodyPr/>
          <a:lstStyle/>
          <a:p>
            <a:r>
              <a:rPr lang="en-US"/>
              <a:t>Frontend IP configuration (2 of 2)</a:t>
            </a:r>
          </a:p>
        </p:txBody>
      </p:sp>
      <p:graphicFrame>
        <p:nvGraphicFramePr>
          <p:cNvPr id="2" name="Table 8">
            <a:extLst>
              <a:ext uri="{FF2B5EF4-FFF2-40B4-BE49-F238E27FC236}">
                <a16:creationId xmlns:a16="http://schemas.microsoft.com/office/drawing/2014/main" id="{06B89E27-0127-0030-FB38-DADFACAC5DEC}"/>
              </a:ext>
            </a:extLst>
          </p:cNvPr>
          <p:cNvGraphicFramePr>
            <a:graphicFrameLocks/>
          </p:cNvGraphicFramePr>
          <p:nvPr>
            <p:extLst>
              <p:ext uri="{D42A27DB-BD31-4B8C-83A1-F6EECF244321}">
                <p14:modId xmlns:p14="http://schemas.microsoft.com/office/powerpoint/2010/main" val="2452066524"/>
              </p:ext>
            </p:extLst>
          </p:nvPr>
        </p:nvGraphicFramePr>
        <p:xfrm>
          <a:off x="534693" y="1229360"/>
          <a:ext cx="11416302" cy="5171441"/>
        </p:xfrm>
        <a:graphic>
          <a:graphicData uri="http://schemas.openxmlformats.org/drawingml/2006/table">
            <a:tbl>
              <a:tblPr firstRow="1" bandRow="1">
                <a:tableStyleId>{5C22544A-7EE6-4342-B048-85BDC9FD1C3A}</a:tableStyleId>
              </a:tblPr>
              <a:tblGrid>
                <a:gridCol w="2761627">
                  <a:extLst>
                    <a:ext uri="{9D8B030D-6E8A-4147-A177-3AD203B41FA5}">
                      <a16:colId xmlns:a16="http://schemas.microsoft.com/office/drawing/2014/main" val="2607319104"/>
                    </a:ext>
                  </a:extLst>
                </a:gridCol>
                <a:gridCol w="8654675">
                  <a:extLst>
                    <a:ext uri="{9D8B030D-6E8A-4147-A177-3AD203B41FA5}">
                      <a16:colId xmlns:a16="http://schemas.microsoft.com/office/drawing/2014/main" val="3973138270"/>
                    </a:ext>
                  </a:extLst>
                </a:gridCol>
              </a:tblGrid>
              <a:tr h="435930">
                <a:tc>
                  <a:txBody>
                    <a:bodyPr/>
                    <a:lstStyle/>
                    <a:p>
                      <a:r>
                        <a:rPr lang="en-US" sz="1400"/>
                        <a:t>Property</a:t>
                      </a:r>
                    </a:p>
                  </a:txBody>
                  <a:tcPr/>
                </a:tc>
                <a:tc>
                  <a:txBody>
                    <a:bodyPr/>
                    <a:lstStyle/>
                    <a:p>
                      <a:r>
                        <a:rPr lang="en-US" sz="1400"/>
                        <a:t>Description</a:t>
                      </a:r>
                    </a:p>
                  </a:txBody>
                  <a:tcPr/>
                </a:tc>
                <a:extLst>
                  <a:ext uri="{0D108BD9-81ED-4DB2-BD59-A6C34878D82A}">
                    <a16:rowId xmlns:a16="http://schemas.microsoft.com/office/drawing/2014/main" val="1079122022"/>
                  </a:ext>
                </a:extLst>
              </a:tr>
              <a:tr h="2472259">
                <a:tc>
                  <a:txBody>
                    <a:bodyPr/>
                    <a:lstStyle/>
                    <a:p>
                      <a:r>
                        <a:rPr lang="en-US" sz="1400"/>
                        <a:t>privateIPAddress</a:t>
                      </a:r>
                    </a:p>
                  </a:txBody>
                  <a:tcPr/>
                </a:tc>
                <a:tc>
                  <a:txBody>
                    <a:bodyPr/>
                    <a:lstStyle/>
                    <a:p>
                      <a:r>
                        <a:rPr lang="en-US" sz="1400"/>
                        <a:t>Specified only if a specific private IP address identifies an IP address that is statically configured for use with this frontendIPConfigurations resource.</a:t>
                      </a:r>
                    </a:p>
                    <a:p>
                      <a:r>
                        <a:rPr lang="en-US" sz="1400"/>
                        <a:t>The privateIPAllocationMethod MUST be allocated static for this case.</a:t>
                      </a:r>
                    </a:p>
                    <a:p>
                      <a:endParaRPr lang="en-US" sz="1400"/>
                    </a:p>
                    <a:p>
                      <a:r>
                        <a:rPr lang="en-US" sz="1400"/>
                        <a:t>If a privateIPAddress is specified, a reference to a publicIPaddress can’t be specified at the same time.</a:t>
                      </a:r>
                    </a:p>
                    <a:p>
                      <a:endParaRPr lang="en-US" sz="1400"/>
                    </a:p>
                    <a:p>
                      <a:r>
                        <a:rPr lang="en-US" sz="1400"/>
                        <a:t>The private IP address can be either from the infrastructure address space or from a tenant address space. In either case, they MUST be accompanied with a valid subnet specified in the subnet element reference.</a:t>
                      </a:r>
                    </a:p>
                    <a:p>
                      <a:endParaRPr lang="en-US" sz="1400"/>
                    </a:p>
                    <a:p>
                      <a:r>
                        <a:rPr lang="en-US" sz="1400"/>
                        <a:t>IPv6 addresses are supported with URI version v2 or later.</a:t>
                      </a:r>
                    </a:p>
                  </a:txBody>
                  <a:tcPr/>
                </a:tc>
                <a:extLst>
                  <a:ext uri="{0D108BD9-81ED-4DB2-BD59-A6C34878D82A}">
                    <a16:rowId xmlns:a16="http://schemas.microsoft.com/office/drawing/2014/main" val="1223547119"/>
                  </a:ext>
                </a:extLst>
              </a:tr>
              <a:tr h="435930">
                <a:tc>
                  <a:txBody>
                    <a:bodyPr/>
                    <a:lstStyle/>
                    <a:p>
                      <a:r>
                        <a:rPr lang="en-US" sz="1400"/>
                        <a:t>privateIPAllocationMethod</a:t>
                      </a:r>
                    </a:p>
                  </a:txBody>
                  <a:tcPr/>
                </a:tc>
                <a:tc>
                  <a:txBody>
                    <a:bodyPr/>
                    <a:lstStyle/>
                    <a:p>
                      <a:r>
                        <a:rPr lang="en-US" sz="1400"/>
                        <a:t>Static or Dynamic.</a:t>
                      </a:r>
                    </a:p>
                  </a:txBody>
                  <a:tcPr/>
                </a:tc>
                <a:extLst>
                  <a:ext uri="{0D108BD9-81ED-4DB2-BD59-A6C34878D82A}">
                    <a16:rowId xmlns:a16="http://schemas.microsoft.com/office/drawing/2014/main" val="1506797149"/>
                  </a:ext>
                </a:extLst>
              </a:tr>
              <a:tr h="1827322">
                <a:tc>
                  <a:txBody>
                    <a:bodyPr/>
                    <a:lstStyle/>
                    <a:p>
                      <a:r>
                        <a:rPr lang="en-US" sz="1400"/>
                        <a:t>subnet</a:t>
                      </a:r>
                    </a:p>
                  </a:txBody>
                  <a:tcPr/>
                </a:tc>
                <a:tc>
                  <a:txBody>
                    <a:bodyPr/>
                    <a:lstStyle/>
                    <a:p>
                      <a:r>
                        <a:rPr lang="en-US" sz="1400"/>
                        <a:t>Indicates a reference to the subnet resource used by the frontendIPConfigurations resource.  MUST be specified if a privateIPaddress is specified.</a:t>
                      </a:r>
                    </a:p>
                    <a:p>
                      <a:endParaRPr lang="en-US" sz="1400"/>
                    </a:p>
                    <a:p>
                      <a:r>
                        <a:rPr lang="en-US" sz="1400"/>
                        <a:t>A subnet reference to a logical network subnet is needed if the privateIPAddress is from the infrastructure address space. A subnet reference to a virtual network subnet is needed if the privateIPAddress is from a tenant address space.</a:t>
                      </a:r>
                    </a:p>
                    <a:p>
                      <a:endParaRPr lang="en-US" sz="1400"/>
                    </a:p>
                    <a:p>
                      <a:r>
                        <a:rPr lang="en-US" sz="1400"/>
                        <a:t>The subnet MUST include the IP address specified in privateIPAddress.</a:t>
                      </a:r>
                    </a:p>
                  </a:txBody>
                  <a:tcPr/>
                </a:tc>
                <a:extLst>
                  <a:ext uri="{0D108BD9-81ED-4DB2-BD59-A6C34878D82A}">
                    <a16:rowId xmlns:a16="http://schemas.microsoft.com/office/drawing/2014/main" val="2834098588"/>
                  </a:ext>
                </a:extLst>
              </a:tr>
            </a:tbl>
          </a:graphicData>
        </a:graphic>
      </p:graphicFrame>
    </p:spTree>
    <p:extLst>
      <p:ext uri="{BB962C8B-B14F-4D97-AF65-F5344CB8AC3E}">
        <p14:creationId xmlns:p14="http://schemas.microsoft.com/office/powerpoint/2010/main" val="169972351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0C25E8-BEF3-10A4-951E-C4D202E36E8E}"/>
              </a:ext>
            </a:extLst>
          </p:cNvPr>
          <p:cNvSpPr>
            <a:spLocks noGrp="1"/>
          </p:cNvSpPr>
          <p:nvPr>
            <p:ph type="title" idx="4294967295"/>
          </p:nvPr>
        </p:nvSpPr>
        <p:spPr>
          <a:xfrm>
            <a:off x="534692" y="457200"/>
            <a:ext cx="8519856" cy="553998"/>
          </a:xfrm>
        </p:spPr>
        <p:txBody>
          <a:bodyPr/>
          <a:lstStyle/>
          <a:p>
            <a:r>
              <a:rPr lang="en-US"/>
              <a:t>Load balancing rule (1 of 3)</a:t>
            </a:r>
          </a:p>
        </p:txBody>
      </p:sp>
      <p:graphicFrame>
        <p:nvGraphicFramePr>
          <p:cNvPr id="2" name="Table 8">
            <a:extLst>
              <a:ext uri="{FF2B5EF4-FFF2-40B4-BE49-F238E27FC236}">
                <a16:creationId xmlns:a16="http://schemas.microsoft.com/office/drawing/2014/main" id="{8DE6AA96-57EC-9E29-70D0-022E02080A7B}"/>
              </a:ext>
            </a:extLst>
          </p:cNvPr>
          <p:cNvGraphicFramePr>
            <a:graphicFrameLocks/>
          </p:cNvGraphicFramePr>
          <p:nvPr>
            <p:extLst>
              <p:ext uri="{D42A27DB-BD31-4B8C-83A1-F6EECF244321}">
                <p14:modId xmlns:p14="http://schemas.microsoft.com/office/powerpoint/2010/main" val="3296940562"/>
              </p:ext>
            </p:extLst>
          </p:nvPr>
        </p:nvGraphicFramePr>
        <p:xfrm>
          <a:off x="534692" y="1267211"/>
          <a:ext cx="11309977" cy="4930317"/>
        </p:xfrm>
        <a:graphic>
          <a:graphicData uri="http://schemas.openxmlformats.org/drawingml/2006/table">
            <a:tbl>
              <a:tblPr firstRow="1" bandRow="1">
                <a:tableStyleId>{5C22544A-7EE6-4342-B048-85BDC9FD1C3A}</a:tableStyleId>
              </a:tblPr>
              <a:tblGrid>
                <a:gridCol w="2380703">
                  <a:extLst>
                    <a:ext uri="{9D8B030D-6E8A-4147-A177-3AD203B41FA5}">
                      <a16:colId xmlns:a16="http://schemas.microsoft.com/office/drawing/2014/main" val="2607319104"/>
                    </a:ext>
                  </a:extLst>
                </a:gridCol>
                <a:gridCol w="8929274">
                  <a:extLst>
                    <a:ext uri="{9D8B030D-6E8A-4147-A177-3AD203B41FA5}">
                      <a16:colId xmlns:a16="http://schemas.microsoft.com/office/drawing/2014/main" val="3973138270"/>
                    </a:ext>
                  </a:extLst>
                </a:gridCol>
              </a:tblGrid>
              <a:tr h="434206">
                <a:tc>
                  <a:txBody>
                    <a:bodyPr/>
                    <a:lstStyle/>
                    <a:p>
                      <a:r>
                        <a:rPr lang="en-US" sz="1400"/>
                        <a:t>Property</a:t>
                      </a:r>
                    </a:p>
                  </a:txBody>
                  <a:tcPr/>
                </a:tc>
                <a:tc>
                  <a:txBody>
                    <a:bodyPr/>
                    <a:lstStyle/>
                    <a:p>
                      <a:r>
                        <a:rPr lang="en-US" sz="1400"/>
                        <a:t>Description</a:t>
                      </a:r>
                    </a:p>
                  </a:txBody>
                  <a:tcPr/>
                </a:tc>
                <a:extLst>
                  <a:ext uri="{0D108BD9-81ED-4DB2-BD59-A6C34878D82A}">
                    <a16:rowId xmlns:a16="http://schemas.microsoft.com/office/drawing/2014/main" val="1079122022"/>
                  </a:ext>
                </a:extLst>
              </a:tr>
              <a:tr h="606699">
                <a:tc>
                  <a:txBody>
                    <a:bodyPr/>
                    <a:lstStyle/>
                    <a:p>
                      <a:r>
                        <a:rPr lang="en-US" sz="1400"/>
                        <a:t>backendAddressPool</a:t>
                      </a:r>
                    </a:p>
                  </a:txBody>
                  <a:tcPr/>
                </a:tc>
                <a:tc>
                  <a:txBody>
                    <a:bodyPr/>
                    <a:lstStyle/>
                    <a:p>
                      <a:r>
                        <a:rPr lang="en-US" sz="1400"/>
                        <a:t>Indicates an array of references to a backendAddressPools resource. Inbound traffic is randomly load balanced across IPs in the backend pool.</a:t>
                      </a:r>
                    </a:p>
                  </a:txBody>
                  <a:tcPr/>
                </a:tc>
                <a:extLst>
                  <a:ext uri="{0D108BD9-81ED-4DB2-BD59-A6C34878D82A}">
                    <a16:rowId xmlns:a16="http://schemas.microsoft.com/office/drawing/2014/main" val="3827320932"/>
                  </a:ext>
                </a:extLst>
              </a:tr>
              <a:tr h="2348873">
                <a:tc>
                  <a:txBody>
                    <a:bodyPr/>
                    <a:lstStyle/>
                    <a:p>
                      <a:r>
                        <a:rPr lang="en-US" sz="1400"/>
                        <a:t>backendPort</a:t>
                      </a:r>
                    </a:p>
                  </a:txBody>
                  <a:tcPr/>
                </a:tc>
                <a:tc>
                  <a:txBody>
                    <a:bodyPr/>
                    <a:lstStyle/>
                    <a:p>
                      <a:r>
                        <a:rPr lang="en-US" sz="1400"/>
                        <a:t>Indicates the port used for internal connections on the endpoint. The localPort attribute maps the external port on the endpoint to an internal port on a role. This is useful in scenarios where a role has to communicate to an internal component on a port that is different from the one that is exposed externally. If not specified, the value of localPort is the same as the port attribute. Set the value of localPort to asterisk (*) to automatically assign an unallocated port that is discoverable using the runtime API.</a:t>
                      </a:r>
                    </a:p>
                    <a:p>
                      <a:endParaRPr lang="en-US" sz="1400"/>
                    </a:p>
                    <a:p>
                      <a:r>
                        <a:rPr lang="en-US" sz="1400"/>
                        <a:t>Possible values range between 1 and 65535, inclusive.</a:t>
                      </a:r>
                    </a:p>
                    <a:p>
                      <a:endParaRPr lang="en-US" sz="1400"/>
                    </a:p>
                    <a:p>
                      <a:r>
                        <a:rPr lang="en-US" sz="1400"/>
                        <a:t>This parameter is required if the protocol is TCP or UDP.</a:t>
                      </a:r>
                    </a:p>
                  </a:txBody>
                  <a:tcPr/>
                </a:tc>
                <a:extLst>
                  <a:ext uri="{0D108BD9-81ED-4DB2-BD59-A6C34878D82A}">
                    <a16:rowId xmlns:a16="http://schemas.microsoft.com/office/drawing/2014/main" val="2793733874"/>
                  </a:ext>
                </a:extLst>
              </a:tr>
              <a:tr h="434206">
                <a:tc>
                  <a:txBody>
                    <a:bodyPr/>
                    <a:lstStyle/>
                    <a:p>
                      <a:r>
                        <a:rPr lang="en-US" sz="1400"/>
                        <a:t>frontendIPConfigurations</a:t>
                      </a:r>
                    </a:p>
                  </a:txBody>
                  <a:tcPr/>
                </a:tc>
                <a:tc>
                  <a:txBody>
                    <a:bodyPr/>
                    <a:lstStyle/>
                    <a:p>
                      <a:r>
                        <a:rPr lang="en-US" sz="1400"/>
                        <a:t>Indicates an array of references to frontendIpAddress resources.</a:t>
                      </a:r>
                    </a:p>
                  </a:txBody>
                  <a:tcPr/>
                </a:tc>
                <a:extLst>
                  <a:ext uri="{0D108BD9-81ED-4DB2-BD59-A6C34878D82A}">
                    <a16:rowId xmlns:a16="http://schemas.microsoft.com/office/drawing/2014/main" val="4018822506"/>
                  </a:ext>
                </a:extLst>
              </a:tr>
              <a:tr h="1106333">
                <a:tc>
                  <a:txBody>
                    <a:bodyPr/>
                    <a:lstStyle/>
                    <a:p>
                      <a:r>
                        <a:rPr lang="en-US" sz="1400"/>
                        <a:t>frontendPort</a:t>
                      </a:r>
                    </a:p>
                  </a:txBody>
                  <a:tcPr/>
                </a:tc>
                <a:tc>
                  <a:txBody>
                    <a:bodyPr/>
                    <a:lstStyle/>
                    <a:p>
                      <a:r>
                        <a:rPr lang="en-US" sz="1400"/>
                        <a:t>Indicates the port for the external endpoint. Possible values range between 1 and 65535, inclusive. This value MUST be unique for the loadBalancers resource.</a:t>
                      </a:r>
                    </a:p>
                    <a:p>
                      <a:endParaRPr lang="en-US" sz="1400"/>
                    </a:p>
                    <a:p>
                      <a:r>
                        <a:rPr lang="en-US" sz="1400"/>
                        <a:t>This parameter is required if the protocol is TCP or UDP.</a:t>
                      </a:r>
                    </a:p>
                  </a:txBody>
                  <a:tcPr/>
                </a:tc>
                <a:extLst>
                  <a:ext uri="{0D108BD9-81ED-4DB2-BD59-A6C34878D82A}">
                    <a16:rowId xmlns:a16="http://schemas.microsoft.com/office/drawing/2014/main" val="852438741"/>
                  </a:ext>
                </a:extLst>
              </a:tr>
            </a:tbl>
          </a:graphicData>
        </a:graphic>
      </p:graphicFrame>
    </p:spTree>
    <p:extLst>
      <p:ext uri="{BB962C8B-B14F-4D97-AF65-F5344CB8AC3E}">
        <p14:creationId xmlns:p14="http://schemas.microsoft.com/office/powerpoint/2010/main" val="21331884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053FB-A026-2649-1F3B-168512F5858A}"/>
              </a:ext>
            </a:extLst>
          </p:cNvPr>
          <p:cNvSpPr>
            <a:spLocks noGrp="1"/>
          </p:cNvSpPr>
          <p:nvPr>
            <p:ph type="title"/>
          </p:nvPr>
        </p:nvSpPr>
        <p:spPr/>
        <p:txBody>
          <a:bodyPr/>
          <a:lstStyle/>
          <a:p>
            <a:r>
              <a:rPr lang="en-US"/>
              <a:t>Learning objectives</a:t>
            </a:r>
          </a:p>
        </p:txBody>
      </p:sp>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53C2B296-7CC8-A46D-B7E3-7CEFC16EA3A7}"/>
                  </a:ext>
                </a:extLst>
              </p:cNvPr>
              <p:cNvGraphicFramePr>
                <a:graphicFrameLocks noChangeAspect="1"/>
              </p:cNvGraphicFramePr>
              <p:nvPr>
                <p:extLst>
                  <p:ext uri="{D42A27DB-BD31-4B8C-83A1-F6EECF244321}">
                    <p14:modId xmlns:p14="http://schemas.microsoft.com/office/powerpoint/2010/main" val="1289644000"/>
                  </p:ext>
                </p:extLst>
              </p:nvPr>
            </p:nvGraphicFramePr>
            <p:xfrm>
              <a:off x="313061" y="2071483"/>
              <a:ext cx="11290675" cy="3754552"/>
            </p:xfrm>
            <a:graphic>
              <a:graphicData uri="http://schemas.microsoft.com/office/powerpoint/2016/summaryzoom">
                <psuz:summaryZm>
                  <psuz:summaryZmObj sectionId="{BE9B03C9-78FD-4BBE-8B66-B87FCBBD6F19}" offsetFactorX="-70336" offsetFactorY="-31565" scaleFactorX="39514" scaleFactorY="39514">
                    <psuz:zmPr id="{3D73A6B3-D2D3-4FA6-B70E-9D424781BF58}" transitionDur="1000">
                      <p166:blipFill xmlns:p166="http://schemas.microsoft.com/office/powerpoint/2016/6/main">
                        <a:blip r:embed="rId3"/>
                        <a:stretch>
                          <a:fillRect/>
                        </a:stretch>
                      </p166:blipFill>
                      <p166:spPr xmlns:p166="http://schemas.microsoft.com/office/powerpoint/2016/6/main">
                        <a:xfrm>
                          <a:off x="233196" y="143055"/>
                          <a:ext cx="2373717" cy="1335216"/>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53C2B296-7CC8-A46D-B7E3-7CEFC16EA3A7}"/>
                  </a:ext>
                </a:extLst>
              </p:cNvPr>
              <p:cNvGrpSpPr>
                <a:grpSpLocks noGrp="1" noUngrp="1" noRot="1" noChangeAspect="1" noMove="1" noResize="1"/>
              </p:cNvGrpSpPr>
              <p:nvPr/>
            </p:nvGrpSpPr>
            <p:grpSpPr>
              <a:xfrm>
                <a:off x="313061" y="2071483"/>
                <a:ext cx="11290675" cy="3754552"/>
                <a:chOff x="313061" y="2071483"/>
                <a:chExt cx="11290675" cy="3754552"/>
              </a:xfrm>
            </p:grpSpPr>
            <p:pic>
              <p:nvPicPr>
                <p:cNvPr id="3" name="Picture 3">
                  <a:hlinkClick r:id="rId4"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546257" y="2214538"/>
                  <a:ext cx="2373717" cy="1335216"/>
                </a:xfrm>
                <a:prstGeom prst="rect">
                  <a:avLst/>
                </a:prstGeom>
                <a:ln w="3175">
                  <a:solidFill>
                    <a:prstClr val="ltGray"/>
                  </a:solidFill>
                </a:ln>
              </p:spPr>
            </p:pic>
          </p:grpSp>
        </mc:Fallback>
      </mc:AlternateContent>
      <p:sp>
        <p:nvSpPr>
          <p:cNvPr id="6" name="TextBox 5">
            <a:extLst>
              <a:ext uri="{FF2B5EF4-FFF2-40B4-BE49-F238E27FC236}">
                <a16:creationId xmlns:a16="http://schemas.microsoft.com/office/drawing/2014/main" id="{D3629643-C57F-531C-32A4-63F993BF74D7}"/>
              </a:ext>
            </a:extLst>
          </p:cNvPr>
          <p:cNvSpPr txBox="1"/>
          <p:nvPr/>
        </p:nvSpPr>
        <p:spPr>
          <a:xfrm>
            <a:off x="588263" y="1312834"/>
            <a:ext cx="7769353" cy="430887"/>
          </a:xfrm>
          <a:prstGeom prst="rect">
            <a:avLst/>
          </a:prstGeom>
          <a:noFill/>
        </p:spPr>
        <p:txBody>
          <a:bodyPr wrap="square" lIns="0" tIns="0" rIns="0" bIns="0" rtlCol="0">
            <a:spAutoFit/>
          </a:bodyPr>
          <a:lstStyle/>
          <a:p>
            <a:pPr algn="l"/>
            <a:r>
              <a:rPr lang="en-US" sz="2800">
                <a:ea typeface="Batang"/>
              </a:rPr>
              <a:t>By the end of this module, you will be able to:</a:t>
            </a:r>
            <a:endParaRPr lang="en-US" sz="2800"/>
          </a:p>
        </p:txBody>
      </p:sp>
      <mc:AlternateContent xmlns:mc="http://schemas.openxmlformats.org/markup-compatibility/2006" xmlns:psez="http://schemas.microsoft.com/office/powerpoint/2016/sectionzoom">
        <mc:Choice Requires="psez">
          <p:graphicFrame>
            <p:nvGraphicFramePr>
              <p:cNvPr id="28" name="Section Zoom 27">
                <a:extLst>
                  <a:ext uri="{FF2B5EF4-FFF2-40B4-BE49-F238E27FC236}">
                    <a16:creationId xmlns:a16="http://schemas.microsoft.com/office/drawing/2014/main" id="{6AAF9A9C-8C35-225D-CA33-0345E52FB288}"/>
                  </a:ext>
                </a:extLst>
              </p:cNvPr>
              <p:cNvGraphicFramePr>
                <a:graphicFrameLocks noChangeAspect="1"/>
              </p:cNvGraphicFramePr>
              <p:nvPr>
                <p:extLst>
                  <p:ext uri="{D42A27DB-BD31-4B8C-83A1-F6EECF244321}">
                    <p14:modId xmlns:p14="http://schemas.microsoft.com/office/powerpoint/2010/main" val="889525886"/>
                  </p:ext>
                </p:extLst>
              </p:nvPr>
            </p:nvGraphicFramePr>
            <p:xfrm>
              <a:off x="3119847" y="2221577"/>
              <a:ext cx="2434916" cy="1369640"/>
            </p:xfrm>
            <a:graphic>
              <a:graphicData uri="http://schemas.microsoft.com/office/powerpoint/2016/sectionzoom">
                <psez:sectionZm>
                  <psez:sectionZmObj sectionId="{E32FC9FB-BBA8-4BAF-9587-470033C1A5EE}">
                    <psez:zmPr id="{AD80D78E-241F-436E-A8B7-91F7BBC1AF74}" transitionDur="1000">
                      <p166:blipFill xmlns:p166="http://schemas.microsoft.com/office/powerpoint/2016/6/main">
                        <a:blip r:embed="rId5"/>
                        <a:stretch>
                          <a:fillRect/>
                        </a:stretch>
                      </p166:blipFill>
                      <p166:spPr xmlns:p166="http://schemas.microsoft.com/office/powerpoint/2016/6/main">
                        <a:xfrm>
                          <a:off x="0" y="0"/>
                          <a:ext cx="2434916" cy="1369640"/>
                        </a:xfrm>
                        <a:prstGeom prst="rect">
                          <a:avLst/>
                        </a:prstGeom>
                        <a:ln w="3175">
                          <a:solidFill>
                            <a:prstClr val="ltGray"/>
                          </a:solidFill>
                        </a:ln>
                      </p166:spPr>
                    </psez:zmPr>
                  </psez:sectionZmObj>
                </psez:sectionZm>
              </a:graphicData>
            </a:graphic>
          </p:graphicFrame>
        </mc:Choice>
        <mc:Fallback xmlns="">
          <p:pic>
            <p:nvPicPr>
              <p:cNvPr id="28" name="Section Zoom 27">
                <a:hlinkClick r:id="rId6" action="ppaction://hlinksldjump"/>
                <a:extLst>
                  <a:ext uri="{FF2B5EF4-FFF2-40B4-BE49-F238E27FC236}">
                    <a16:creationId xmlns:a16="http://schemas.microsoft.com/office/drawing/2014/main" id="{6AAF9A9C-8C35-225D-CA33-0345E52FB288}"/>
                  </a:ext>
                </a:extLst>
              </p:cNvPr>
              <p:cNvPicPr>
                <a:picLocks noGrp="1" noRot="1" noChangeAspect="1" noMove="1" noResize="1" noEditPoints="1" noAdjustHandles="1" noChangeArrowheads="1" noChangeShapeType="1"/>
              </p:cNvPicPr>
              <p:nvPr/>
            </p:nvPicPr>
            <p:blipFill>
              <a:blip r:embed="rId7"/>
              <a:stretch>
                <a:fillRect/>
              </a:stretch>
            </p:blipFill>
            <p:spPr>
              <a:xfrm>
                <a:off x="3119847" y="2221577"/>
                <a:ext cx="2434916" cy="136964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30" name="Section Zoom 29">
                <a:extLst>
                  <a:ext uri="{FF2B5EF4-FFF2-40B4-BE49-F238E27FC236}">
                    <a16:creationId xmlns:a16="http://schemas.microsoft.com/office/drawing/2014/main" id="{C4435D9F-D553-EFBA-CA85-DF1F7019FC09}"/>
                  </a:ext>
                </a:extLst>
              </p:cNvPr>
              <p:cNvGraphicFramePr>
                <a:graphicFrameLocks noChangeAspect="1"/>
              </p:cNvGraphicFramePr>
              <p:nvPr>
                <p:extLst>
                  <p:ext uri="{D42A27DB-BD31-4B8C-83A1-F6EECF244321}">
                    <p14:modId xmlns:p14="http://schemas.microsoft.com/office/powerpoint/2010/main" val="4000616809"/>
                  </p:ext>
                </p:extLst>
              </p:nvPr>
            </p:nvGraphicFramePr>
            <p:xfrm>
              <a:off x="5766837" y="2228737"/>
              <a:ext cx="2434916" cy="1369641"/>
            </p:xfrm>
            <a:graphic>
              <a:graphicData uri="http://schemas.microsoft.com/office/powerpoint/2016/sectionzoom">
                <psez:sectionZm>
                  <psez:sectionZmObj sectionId="{86F47922-FE04-4CBC-AB92-741D4D7A1B7D}">
                    <psez:zmPr id="{0EAE7658-A42D-4E14-A467-6CA88674A29C}" transitionDur="1000">
                      <p166:blipFill xmlns:p166="http://schemas.microsoft.com/office/powerpoint/2016/6/main">
                        <a:blip r:embed="rId8"/>
                        <a:stretch>
                          <a:fillRect/>
                        </a:stretch>
                      </p166:blipFill>
                      <p166:spPr xmlns:p166="http://schemas.microsoft.com/office/powerpoint/2016/6/main">
                        <a:xfrm>
                          <a:off x="0" y="0"/>
                          <a:ext cx="2434916" cy="1369641"/>
                        </a:xfrm>
                        <a:prstGeom prst="rect">
                          <a:avLst/>
                        </a:prstGeom>
                        <a:ln w="3175">
                          <a:solidFill>
                            <a:prstClr val="ltGray"/>
                          </a:solidFill>
                        </a:ln>
                      </p166:spPr>
                    </psez:zmPr>
                  </psez:sectionZmObj>
                </psez:sectionZm>
              </a:graphicData>
            </a:graphic>
          </p:graphicFrame>
        </mc:Choice>
        <mc:Fallback xmlns="">
          <p:pic>
            <p:nvPicPr>
              <p:cNvPr id="30" name="Section Zoom 29">
                <a:hlinkClick r:id="rId9" action="ppaction://hlinksldjump"/>
                <a:extLst>
                  <a:ext uri="{FF2B5EF4-FFF2-40B4-BE49-F238E27FC236}">
                    <a16:creationId xmlns:a16="http://schemas.microsoft.com/office/drawing/2014/main" id="{C4435D9F-D553-EFBA-CA85-DF1F7019FC09}"/>
                  </a:ext>
                </a:extLst>
              </p:cNvPr>
              <p:cNvPicPr>
                <a:picLocks noGrp="1" noRot="1" noChangeAspect="1" noMove="1" noResize="1" noEditPoints="1" noAdjustHandles="1" noChangeArrowheads="1" noChangeShapeType="1"/>
              </p:cNvPicPr>
              <p:nvPr/>
            </p:nvPicPr>
            <p:blipFill>
              <a:blip r:embed="rId10"/>
              <a:stretch>
                <a:fillRect/>
              </a:stretch>
            </p:blipFill>
            <p:spPr>
              <a:xfrm>
                <a:off x="5766837" y="2228737"/>
                <a:ext cx="2434916" cy="1369641"/>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32" name="Section Zoom 31">
                <a:extLst>
                  <a:ext uri="{FF2B5EF4-FFF2-40B4-BE49-F238E27FC236}">
                    <a16:creationId xmlns:a16="http://schemas.microsoft.com/office/drawing/2014/main" id="{F7A2AC06-7E32-563B-68C2-3AF06F8027E1}"/>
                  </a:ext>
                </a:extLst>
              </p:cNvPr>
              <p:cNvGraphicFramePr>
                <a:graphicFrameLocks noChangeAspect="1"/>
              </p:cNvGraphicFramePr>
              <p:nvPr>
                <p:extLst>
                  <p:ext uri="{D42A27DB-BD31-4B8C-83A1-F6EECF244321}">
                    <p14:modId xmlns:p14="http://schemas.microsoft.com/office/powerpoint/2010/main" val="3716765210"/>
                  </p:ext>
                </p:extLst>
              </p:nvPr>
            </p:nvGraphicFramePr>
            <p:xfrm>
              <a:off x="8413827" y="2228736"/>
              <a:ext cx="2434914" cy="1369639"/>
            </p:xfrm>
            <a:graphic>
              <a:graphicData uri="http://schemas.microsoft.com/office/powerpoint/2016/sectionzoom">
                <psez:sectionZm>
                  <psez:sectionZmObj sectionId="{929B5100-E61C-4979-908B-50EC623FB088}">
                    <psez:zmPr id="{CB9B2961-4318-422F-8301-6C83B67BCF0E}" transitionDur="1000">
                      <p166:blipFill xmlns:p166="http://schemas.microsoft.com/office/powerpoint/2016/6/main">
                        <a:blip r:embed="rId11"/>
                        <a:stretch>
                          <a:fillRect/>
                        </a:stretch>
                      </p166:blipFill>
                      <p166:spPr xmlns:p166="http://schemas.microsoft.com/office/powerpoint/2016/6/main">
                        <a:xfrm>
                          <a:off x="0" y="0"/>
                          <a:ext cx="2434914" cy="1369639"/>
                        </a:xfrm>
                        <a:prstGeom prst="rect">
                          <a:avLst/>
                        </a:prstGeom>
                        <a:ln w="3175">
                          <a:solidFill>
                            <a:prstClr val="ltGray"/>
                          </a:solidFill>
                        </a:ln>
                      </p166:spPr>
                    </psez:zmPr>
                  </psez:sectionZmObj>
                </psez:sectionZm>
              </a:graphicData>
            </a:graphic>
          </p:graphicFrame>
        </mc:Choice>
        <mc:Fallback xmlns="">
          <p:pic>
            <p:nvPicPr>
              <p:cNvPr id="32" name="Section Zoom 31">
                <a:hlinkClick r:id="rId12" action="ppaction://hlinksldjump"/>
                <a:extLst>
                  <a:ext uri="{FF2B5EF4-FFF2-40B4-BE49-F238E27FC236}">
                    <a16:creationId xmlns:a16="http://schemas.microsoft.com/office/drawing/2014/main" id="{F7A2AC06-7E32-563B-68C2-3AF06F8027E1}"/>
                  </a:ext>
                </a:extLst>
              </p:cNvPr>
              <p:cNvPicPr>
                <a:picLocks noGrp="1" noRot="1" noChangeAspect="1" noMove="1" noResize="1" noEditPoints="1" noAdjustHandles="1" noChangeArrowheads="1" noChangeShapeType="1"/>
              </p:cNvPicPr>
              <p:nvPr/>
            </p:nvPicPr>
            <p:blipFill>
              <a:blip r:embed="rId13"/>
              <a:stretch>
                <a:fillRect/>
              </a:stretch>
            </p:blipFill>
            <p:spPr>
              <a:xfrm>
                <a:off x="8413827" y="2228736"/>
                <a:ext cx="2434914" cy="1369639"/>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34" name="Section Zoom 33">
                <a:extLst>
                  <a:ext uri="{FF2B5EF4-FFF2-40B4-BE49-F238E27FC236}">
                    <a16:creationId xmlns:a16="http://schemas.microsoft.com/office/drawing/2014/main" id="{DDD9B7B3-E227-751C-8366-82F06B92EF25}"/>
                  </a:ext>
                </a:extLst>
              </p:cNvPr>
              <p:cNvGraphicFramePr>
                <a:graphicFrameLocks noChangeAspect="1"/>
              </p:cNvGraphicFramePr>
              <p:nvPr>
                <p:extLst>
                  <p:ext uri="{D42A27DB-BD31-4B8C-83A1-F6EECF244321}">
                    <p14:modId xmlns:p14="http://schemas.microsoft.com/office/powerpoint/2010/main" val="1720060294"/>
                  </p:ext>
                </p:extLst>
              </p:nvPr>
            </p:nvGraphicFramePr>
            <p:xfrm>
              <a:off x="1756828" y="4080380"/>
              <a:ext cx="2403132" cy="1351762"/>
            </p:xfrm>
            <a:graphic>
              <a:graphicData uri="http://schemas.microsoft.com/office/powerpoint/2016/sectionzoom">
                <psez:sectionZm>
                  <psez:sectionZmObj sectionId="{734CDDC3-D286-4308-B97B-B1BAC0BD7E8A}">
                    <psez:zmPr id="{001BF1C7-4901-4D2B-A83C-B8D97B456A63}" transitionDur="1000">
                      <p166:blipFill xmlns:p166="http://schemas.microsoft.com/office/powerpoint/2016/6/main">
                        <a:blip r:embed="rId14"/>
                        <a:stretch>
                          <a:fillRect/>
                        </a:stretch>
                      </p166:blipFill>
                      <p166:spPr xmlns:p166="http://schemas.microsoft.com/office/powerpoint/2016/6/main">
                        <a:xfrm>
                          <a:off x="0" y="0"/>
                          <a:ext cx="2403132" cy="1351762"/>
                        </a:xfrm>
                        <a:prstGeom prst="rect">
                          <a:avLst/>
                        </a:prstGeom>
                        <a:ln w="3175">
                          <a:solidFill>
                            <a:prstClr val="ltGray"/>
                          </a:solidFill>
                        </a:ln>
                      </p166:spPr>
                    </psez:zmPr>
                  </psez:sectionZmObj>
                </psez:sectionZm>
              </a:graphicData>
            </a:graphic>
          </p:graphicFrame>
        </mc:Choice>
        <mc:Fallback xmlns="">
          <p:pic>
            <p:nvPicPr>
              <p:cNvPr id="34" name="Section Zoom 33">
                <a:hlinkClick r:id="rId15" action="ppaction://hlinksldjump"/>
                <a:extLst>
                  <a:ext uri="{FF2B5EF4-FFF2-40B4-BE49-F238E27FC236}">
                    <a16:creationId xmlns:a16="http://schemas.microsoft.com/office/drawing/2014/main" id="{DDD9B7B3-E227-751C-8366-82F06B92EF25}"/>
                  </a:ext>
                </a:extLst>
              </p:cNvPr>
              <p:cNvPicPr>
                <a:picLocks noGrp="1" noRot="1" noChangeAspect="1" noMove="1" noResize="1" noEditPoints="1" noAdjustHandles="1" noChangeArrowheads="1" noChangeShapeType="1"/>
              </p:cNvPicPr>
              <p:nvPr/>
            </p:nvPicPr>
            <p:blipFill>
              <a:blip r:embed="rId16"/>
              <a:stretch>
                <a:fillRect/>
              </a:stretch>
            </p:blipFill>
            <p:spPr>
              <a:xfrm>
                <a:off x="1756828" y="4080380"/>
                <a:ext cx="2403132" cy="1351762"/>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36" name="Section Zoom 35">
                <a:extLst>
                  <a:ext uri="{FF2B5EF4-FFF2-40B4-BE49-F238E27FC236}">
                    <a16:creationId xmlns:a16="http://schemas.microsoft.com/office/drawing/2014/main" id="{D37BD735-CD13-E20C-9096-C2BA17774459}"/>
                  </a:ext>
                </a:extLst>
              </p:cNvPr>
              <p:cNvGraphicFramePr>
                <a:graphicFrameLocks noChangeAspect="1"/>
              </p:cNvGraphicFramePr>
              <p:nvPr>
                <p:extLst>
                  <p:ext uri="{D42A27DB-BD31-4B8C-83A1-F6EECF244321}">
                    <p14:modId xmlns:p14="http://schemas.microsoft.com/office/powerpoint/2010/main" val="195077618"/>
                  </p:ext>
                </p:extLst>
              </p:nvPr>
            </p:nvGraphicFramePr>
            <p:xfrm>
              <a:off x="4525781" y="4069611"/>
              <a:ext cx="2434916" cy="1369640"/>
            </p:xfrm>
            <a:graphic>
              <a:graphicData uri="http://schemas.microsoft.com/office/powerpoint/2016/sectionzoom">
                <psez:sectionZm>
                  <psez:sectionZmObj sectionId="{9D88C3D3-4B55-4F4B-94DD-3F225A31D4B9}">
                    <psez:zmPr id="{67B6F997-55AC-4162-9305-FCD52FA619C6}" transitionDur="1000">
                      <p166:blipFill xmlns:p166="http://schemas.microsoft.com/office/powerpoint/2016/6/main">
                        <a:blip r:embed="rId17"/>
                        <a:stretch>
                          <a:fillRect/>
                        </a:stretch>
                      </p166:blipFill>
                      <p166:spPr xmlns:p166="http://schemas.microsoft.com/office/powerpoint/2016/6/main">
                        <a:xfrm>
                          <a:off x="0" y="0"/>
                          <a:ext cx="2434916" cy="1369640"/>
                        </a:xfrm>
                        <a:prstGeom prst="rect">
                          <a:avLst/>
                        </a:prstGeom>
                        <a:ln w="3175">
                          <a:solidFill>
                            <a:prstClr val="ltGray"/>
                          </a:solidFill>
                        </a:ln>
                      </p166:spPr>
                    </psez:zmPr>
                  </psez:sectionZmObj>
                </psez:sectionZm>
              </a:graphicData>
            </a:graphic>
          </p:graphicFrame>
        </mc:Choice>
        <mc:Fallback xmlns="">
          <p:pic>
            <p:nvPicPr>
              <p:cNvPr id="36" name="Section Zoom 35">
                <a:hlinkClick r:id="rId18" action="ppaction://hlinksldjump"/>
                <a:extLst>
                  <a:ext uri="{FF2B5EF4-FFF2-40B4-BE49-F238E27FC236}">
                    <a16:creationId xmlns:a16="http://schemas.microsoft.com/office/drawing/2014/main" id="{D37BD735-CD13-E20C-9096-C2BA17774459}"/>
                  </a:ext>
                </a:extLst>
              </p:cNvPr>
              <p:cNvPicPr>
                <a:picLocks noGrp="1" noRot="1" noChangeAspect="1" noMove="1" noResize="1" noEditPoints="1" noAdjustHandles="1" noChangeArrowheads="1" noChangeShapeType="1"/>
              </p:cNvPicPr>
              <p:nvPr/>
            </p:nvPicPr>
            <p:blipFill>
              <a:blip r:embed="rId19"/>
              <a:stretch>
                <a:fillRect/>
              </a:stretch>
            </p:blipFill>
            <p:spPr>
              <a:xfrm>
                <a:off x="4525781" y="4069611"/>
                <a:ext cx="2434916" cy="136964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38" name="Section Zoom 37">
                <a:extLst>
                  <a:ext uri="{FF2B5EF4-FFF2-40B4-BE49-F238E27FC236}">
                    <a16:creationId xmlns:a16="http://schemas.microsoft.com/office/drawing/2014/main" id="{4E789B7A-5833-A46B-6C5E-D140C466215F}"/>
                  </a:ext>
                </a:extLst>
              </p:cNvPr>
              <p:cNvGraphicFramePr>
                <a:graphicFrameLocks noChangeAspect="1"/>
              </p:cNvGraphicFramePr>
              <p:nvPr>
                <p:extLst>
                  <p:ext uri="{D42A27DB-BD31-4B8C-83A1-F6EECF244321}">
                    <p14:modId xmlns:p14="http://schemas.microsoft.com/office/powerpoint/2010/main" val="2874339965"/>
                  </p:ext>
                </p:extLst>
              </p:nvPr>
            </p:nvGraphicFramePr>
            <p:xfrm>
              <a:off x="7326519" y="4078550"/>
              <a:ext cx="2403133" cy="1351762"/>
            </p:xfrm>
            <a:graphic>
              <a:graphicData uri="http://schemas.microsoft.com/office/powerpoint/2016/sectionzoom">
                <psez:sectionZm>
                  <psez:sectionZmObj sectionId="{7D2C00D6-82BB-41A5-80EC-43435F45BECB}">
                    <psez:zmPr id="{8F273964-D28B-4B08-850D-B58A0E827193}" transitionDur="1000">
                      <p166:blipFill xmlns:p166="http://schemas.microsoft.com/office/powerpoint/2016/6/main">
                        <a:blip r:embed="rId20"/>
                        <a:stretch>
                          <a:fillRect/>
                        </a:stretch>
                      </p166:blipFill>
                      <p166:spPr xmlns:p166="http://schemas.microsoft.com/office/powerpoint/2016/6/main">
                        <a:xfrm>
                          <a:off x="0" y="0"/>
                          <a:ext cx="2403133" cy="1351762"/>
                        </a:xfrm>
                        <a:prstGeom prst="rect">
                          <a:avLst/>
                        </a:prstGeom>
                        <a:ln w="3175">
                          <a:solidFill>
                            <a:prstClr val="ltGray"/>
                          </a:solidFill>
                        </a:ln>
                      </p166:spPr>
                    </psez:zmPr>
                  </psez:sectionZmObj>
                </psez:sectionZm>
              </a:graphicData>
            </a:graphic>
          </p:graphicFrame>
        </mc:Choice>
        <mc:Fallback xmlns="">
          <p:pic>
            <p:nvPicPr>
              <p:cNvPr id="38" name="Section Zoom 37">
                <a:hlinkClick r:id="rId21" action="ppaction://hlinksldjump"/>
                <a:extLst>
                  <a:ext uri="{FF2B5EF4-FFF2-40B4-BE49-F238E27FC236}">
                    <a16:creationId xmlns:a16="http://schemas.microsoft.com/office/drawing/2014/main" id="{4E789B7A-5833-A46B-6C5E-D140C466215F}"/>
                  </a:ext>
                </a:extLst>
              </p:cNvPr>
              <p:cNvPicPr>
                <a:picLocks noGrp="1" noRot="1" noChangeAspect="1" noMove="1" noResize="1" noEditPoints="1" noAdjustHandles="1" noChangeArrowheads="1" noChangeShapeType="1"/>
              </p:cNvPicPr>
              <p:nvPr/>
            </p:nvPicPr>
            <p:blipFill>
              <a:blip r:embed="rId22"/>
              <a:stretch>
                <a:fillRect/>
              </a:stretch>
            </p:blipFill>
            <p:spPr>
              <a:xfrm>
                <a:off x="7326519" y="4078550"/>
                <a:ext cx="2403133" cy="1351762"/>
              </a:xfrm>
              <a:prstGeom prst="rect">
                <a:avLst/>
              </a:prstGeom>
              <a:ln w="3175">
                <a:solidFill>
                  <a:prstClr val="ltGray"/>
                </a:solidFill>
              </a:ln>
            </p:spPr>
          </p:pic>
        </mc:Fallback>
      </mc:AlternateContent>
    </p:spTree>
    <p:extLst>
      <p:ext uri="{BB962C8B-B14F-4D97-AF65-F5344CB8AC3E}">
        <p14:creationId xmlns:p14="http://schemas.microsoft.com/office/powerpoint/2010/main" val="14338632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0C25E8-BEF3-10A4-951E-C4D202E36E8E}"/>
              </a:ext>
            </a:extLst>
          </p:cNvPr>
          <p:cNvSpPr>
            <a:spLocks noGrp="1"/>
          </p:cNvSpPr>
          <p:nvPr>
            <p:ph type="title" idx="4294967295"/>
          </p:nvPr>
        </p:nvSpPr>
        <p:spPr>
          <a:xfrm>
            <a:off x="534691" y="457200"/>
            <a:ext cx="8231621" cy="553998"/>
          </a:xfrm>
        </p:spPr>
        <p:txBody>
          <a:bodyPr/>
          <a:lstStyle/>
          <a:p>
            <a:r>
              <a:rPr lang="en-US"/>
              <a:t>Load balancing rule (2 of 3)</a:t>
            </a:r>
          </a:p>
        </p:txBody>
      </p:sp>
      <p:graphicFrame>
        <p:nvGraphicFramePr>
          <p:cNvPr id="6" name="Table 8">
            <a:extLst>
              <a:ext uri="{FF2B5EF4-FFF2-40B4-BE49-F238E27FC236}">
                <a16:creationId xmlns:a16="http://schemas.microsoft.com/office/drawing/2014/main" id="{1E281C56-0773-381A-E8D8-0EAB25C36870}"/>
              </a:ext>
            </a:extLst>
          </p:cNvPr>
          <p:cNvGraphicFramePr>
            <a:graphicFrameLocks/>
          </p:cNvGraphicFramePr>
          <p:nvPr>
            <p:extLst>
              <p:ext uri="{D42A27DB-BD31-4B8C-83A1-F6EECF244321}">
                <p14:modId xmlns:p14="http://schemas.microsoft.com/office/powerpoint/2010/main" val="178923637"/>
              </p:ext>
            </p:extLst>
          </p:nvPr>
        </p:nvGraphicFramePr>
        <p:xfrm>
          <a:off x="534691" y="1262098"/>
          <a:ext cx="11214286" cy="5053640"/>
        </p:xfrm>
        <a:graphic>
          <a:graphicData uri="http://schemas.openxmlformats.org/drawingml/2006/table">
            <a:tbl>
              <a:tblPr firstRow="1" bandRow="1">
                <a:tableStyleId>{5C22544A-7EE6-4342-B048-85BDC9FD1C3A}</a:tableStyleId>
              </a:tblPr>
              <a:tblGrid>
                <a:gridCol w="2336326">
                  <a:extLst>
                    <a:ext uri="{9D8B030D-6E8A-4147-A177-3AD203B41FA5}">
                      <a16:colId xmlns:a16="http://schemas.microsoft.com/office/drawing/2014/main" val="2607319104"/>
                    </a:ext>
                  </a:extLst>
                </a:gridCol>
                <a:gridCol w="8877960">
                  <a:extLst>
                    <a:ext uri="{9D8B030D-6E8A-4147-A177-3AD203B41FA5}">
                      <a16:colId xmlns:a16="http://schemas.microsoft.com/office/drawing/2014/main" val="3973138270"/>
                    </a:ext>
                  </a:extLst>
                </a:gridCol>
              </a:tblGrid>
              <a:tr h="451549">
                <a:tc>
                  <a:txBody>
                    <a:bodyPr/>
                    <a:lstStyle/>
                    <a:p>
                      <a:r>
                        <a:rPr lang="en-US" sz="1600"/>
                        <a:t>Property</a:t>
                      </a:r>
                    </a:p>
                  </a:txBody>
                  <a:tcPr/>
                </a:tc>
                <a:tc>
                  <a:txBody>
                    <a:bodyPr/>
                    <a:lstStyle/>
                    <a:p>
                      <a:r>
                        <a:rPr lang="en-US" sz="1600"/>
                        <a:t>Description</a:t>
                      </a:r>
                    </a:p>
                  </a:txBody>
                  <a:tcPr/>
                </a:tc>
                <a:extLst>
                  <a:ext uri="{0D108BD9-81ED-4DB2-BD59-A6C34878D82A}">
                    <a16:rowId xmlns:a16="http://schemas.microsoft.com/office/drawing/2014/main" val="1079122022"/>
                  </a:ext>
                </a:extLst>
              </a:tr>
              <a:tr h="890727">
                <a:tc>
                  <a:txBody>
                    <a:bodyPr/>
                    <a:lstStyle/>
                    <a:p>
                      <a:r>
                        <a:rPr lang="en-US" sz="1600"/>
                        <a:t>idleTimeoutInMinutes</a:t>
                      </a:r>
                    </a:p>
                  </a:txBody>
                  <a:tcPr/>
                </a:tc>
                <a:tc>
                  <a:txBody>
                    <a:bodyPr/>
                    <a:lstStyle/>
                    <a:p>
                      <a:r>
                        <a:rPr lang="en-US" sz="1600"/>
                        <a:t>Indicates the timeout for the TCP idle connection in the inbound direction – that is, a connection initiated by an internet client to a VIP. The value can be set between 4 and 30 minutes. The default value is 4 minutes.</a:t>
                      </a:r>
                    </a:p>
                  </a:txBody>
                  <a:tcPr/>
                </a:tc>
                <a:extLst>
                  <a:ext uri="{0D108BD9-81ED-4DB2-BD59-A6C34878D82A}">
                    <a16:rowId xmlns:a16="http://schemas.microsoft.com/office/drawing/2014/main" val="3827320932"/>
                  </a:ext>
                </a:extLst>
              </a:tr>
              <a:tr h="630932">
                <a:tc>
                  <a:txBody>
                    <a:bodyPr/>
                    <a:lstStyle/>
                    <a:p>
                      <a:r>
                        <a:rPr lang="en-US" sz="1600"/>
                        <a:t>Protocol</a:t>
                      </a:r>
                    </a:p>
                  </a:txBody>
                  <a:tcPr/>
                </a:tc>
                <a:tc>
                  <a:txBody>
                    <a:bodyPr/>
                    <a:lstStyle/>
                    <a:p>
                      <a:r>
                        <a:rPr lang="en-US" sz="1600"/>
                        <a:t>Indicates the inbound transport protocol for the external endpoint. Valid values include UDP, TCP, GRE, ESP, and ALL.</a:t>
                      </a:r>
                    </a:p>
                  </a:txBody>
                  <a:tcPr/>
                </a:tc>
                <a:extLst>
                  <a:ext uri="{0D108BD9-81ED-4DB2-BD59-A6C34878D82A}">
                    <a16:rowId xmlns:a16="http://schemas.microsoft.com/office/drawing/2014/main" val="2793733874"/>
                  </a:ext>
                </a:extLst>
              </a:tr>
              <a:tr h="1929909">
                <a:tc>
                  <a:txBody>
                    <a:bodyPr/>
                    <a:lstStyle/>
                    <a:p>
                      <a:r>
                        <a:rPr lang="en-US" sz="1600"/>
                        <a:t>enableFloatingIP</a:t>
                      </a:r>
                    </a:p>
                  </a:txBody>
                  <a:tcPr/>
                </a:tc>
                <a:tc>
                  <a:txBody>
                    <a:bodyPr/>
                    <a:lstStyle/>
                    <a:p>
                      <a:r>
                        <a:rPr lang="en-US" sz="1600"/>
                        <a:t>This specifies that a floating IP (VIP) is used on the available servers behind a loadBalancer. Floating IP will be forwarded by the loadBalancer to the backend server. The back-end server will be configured with that VIP, a datacenter IP, and weakhost forwarding.</a:t>
                      </a:r>
                    </a:p>
                    <a:p>
                      <a:endParaRPr lang="en-US" sz="1600"/>
                    </a:p>
                    <a:p>
                      <a:r>
                        <a:rPr lang="en-US" sz="1600"/>
                        <a:t>Floating IP configuration is required if you are using the SQL AlwaysOn Availability Group feature. This setting can't be changed after you create the endpoint.</a:t>
                      </a:r>
                    </a:p>
                  </a:txBody>
                  <a:tcPr/>
                </a:tc>
                <a:extLst>
                  <a:ext uri="{0D108BD9-81ED-4DB2-BD59-A6C34878D82A}">
                    <a16:rowId xmlns:a16="http://schemas.microsoft.com/office/drawing/2014/main" val="4018822506"/>
                  </a:ext>
                </a:extLst>
              </a:tr>
              <a:tr h="1150523">
                <a:tc>
                  <a:txBody>
                    <a:bodyPr/>
                    <a:lstStyle/>
                    <a:p>
                      <a:r>
                        <a:rPr lang="en-US" sz="1600"/>
                        <a:t>enableTcpReset</a:t>
                      </a:r>
                    </a:p>
                  </a:txBody>
                  <a:tcPr/>
                </a:tc>
                <a:tc>
                  <a:txBody>
                    <a:bodyPr/>
                    <a:lstStyle/>
                    <a:p>
                      <a:r>
                        <a:rPr lang="en-US" sz="1600"/>
                        <a:t>Enables TCP connection reset when the flow times out due to inactivity. The default value is FALSE.</a:t>
                      </a:r>
                    </a:p>
                    <a:p>
                      <a:endParaRPr lang="en-US" sz="1600"/>
                    </a:p>
                    <a:p>
                      <a:r>
                        <a:rPr lang="en-US" sz="1600"/>
                        <a:t>This property is supported with URI version v3.2 or later.</a:t>
                      </a:r>
                    </a:p>
                  </a:txBody>
                  <a:tcPr/>
                </a:tc>
                <a:extLst>
                  <a:ext uri="{0D108BD9-81ED-4DB2-BD59-A6C34878D82A}">
                    <a16:rowId xmlns:a16="http://schemas.microsoft.com/office/drawing/2014/main" val="852438741"/>
                  </a:ext>
                </a:extLst>
              </a:tr>
            </a:tbl>
          </a:graphicData>
        </a:graphic>
      </p:graphicFrame>
    </p:spTree>
    <p:extLst>
      <p:ext uri="{BB962C8B-B14F-4D97-AF65-F5344CB8AC3E}">
        <p14:creationId xmlns:p14="http://schemas.microsoft.com/office/powerpoint/2010/main" val="28673775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0C25E8-BEF3-10A4-951E-C4D202E36E8E}"/>
              </a:ext>
            </a:extLst>
          </p:cNvPr>
          <p:cNvSpPr>
            <a:spLocks noGrp="1"/>
          </p:cNvSpPr>
          <p:nvPr>
            <p:ph type="title" idx="4294967295"/>
          </p:nvPr>
        </p:nvSpPr>
        <p:spPr>
          <a:xfrm>
            <a:off x="534691" y="457200"/>
            <a:ext cx="8350891" cy="553998"/>
          </a:xfrm>
        </p:spPr>
        <p:txBody>
          <a:bodyPr/>
          <a:lstStyle/>
          <a:p>
            <a:r>
              <a:rPr lang="en-US"/>
              <a:t>Load balancing rule (3 of 3)</a:t>
            </a:r>
          </a:p>
        </p:txBody>
      </p:sp>
      <p:graphicFrame>
        <p:nvGraphicFramePr>
          <p:cNvPr id="2" name="Table 8">
            <a:extLst>
              <a:ext uri="{FF2B5EF4-FFF2-40B4-BE49-F238E27FC236}">
                <a16:creationId xmlns:a16="http://schemas.microsoft.com/office/drawing/2014/main" id="{DCE25EB2-0C93-E8DC-0DFA-01F5735030D4}"/>
              </a:ext>
            </a:extLst>
          </p:cNvPr>
          <p:cNvGraphicFramePr>
            <a:graphicFrameLocks/>
          </p:cNvGraphicFramePr>
          <p:nvPr>
            <p:extLst>
              <p:ext uri="{D42A27DB-BD31-4B8C-83A1-F6EECF244321}">
                <p14:modId xmlns:p14="http://schemas.microsoft.com/office/powerpoint/2010/main" val="2939111455"/>
              </p:ext>
            </p:extLst>
          </p:nvPr>
        </p:nvGraphicFramePr>
        <p:xfrm>
          <a:off x="534691" y="1261307"/>
          <a:ext cx="11012267" cy="5125011"/>
        </p:xfrm>
        <a:graphic>
          <a:graphicData uri="http://schemas.openxmlformats.org/drawingml/2006/table">
            <a:tbl>
              <a:tblPr firstRow="1" bandRow="1">
                <a:tableStyleId>{5C22544A-7EE6-4342-B048-85BDC9FD1C3A}</a:tableStyleId>
              </a:tblPr>
              <a:tblGrid>
                <a:gridCol w="1732441">
                  <a:extLst>
                    <a:ext uri="{9D8B030D-6E8A-4147-A177-3AD203B41FA5}">
                      <a16:colId xmlns:a16="http://schemas.microsoft.com/office/drawing/2014/main" val="2607319104"/>
                    </a:ext>
                  </a:extLst>
                </a:gridCol>
                <a:gridCol w="9279826">
                  <a:extLst>
                    <a:ext uri="{9D8B030D-6E8A-4147-A177-3AD203B41FA5}">
                      <a16:colId xmlns:a16="http://schemas.microsoft.com/office/drawing/2014/main" val="3973138270"/>
                    </a:ext>
                  </a:extLst>
                </a:gridCol>
              </a:tblGrid>
              <a:tr h="420839">
                <a:tc>
                  <a:txBody>
                    <a:bodyPr/>
                    <a:lstStyle/>
                    <a:p>
                      <a:r>
                        <a:rPr lang="en-US" sz="1400"/>
                        <a:t>Property</a:t>
                      </a:r>
                    </a:p>
                  </a:txBody>
                  <a:tcPr/>
                </a:tc>
                <a:tc>
                  <a:txBody>
                    <a:bodyPr/>
                    <a:lstStyle/>
                    <a:p>
                      <a:r>
                        <a:rPr lang="en-US" sz="1400"/>
                        <a:t>Description</a:t>
                      </a:r>
                    </a:p>
                  </a:txBody>
                  <a:tcPr/>
                </a:tc>
                <a:extLst>
                  <a:ext uri="{0D108BD9-81ED-4DB2-BD59-A6C34878D82A}">
                    <a16:rowId xmlns:a16="http://schemas.microsoft.com/office/drawing/2014/main" val="1079122022"/>
                  </a:ext>
                </a:extLst>
              </a:tr>
              <a:tr h="4704172">
                <a:tc>
                  <a:txBody>
                    <a:bodyPr/>
                    <a:lstStyle/>
                    <a:p>
                      <a:r>
                        <a:rPr lang="en-US" sz="1500"/>
                        <a:t>loadDistribution</a:t>
                      </a:r>
                    </a:p>
                  </a:txBody>
                  <a:tcPr/>
                </a:tc>
                <a:tc>
                  <a:txBody>
                    <a:bodyPr/>
                    <a:lstStyle/>
                    <a:p>
                      <a:r>
                        <a:rPr lang="en-US" sz="1500"/>
                        <a:t>This specifies the load balancing distribution type to be used by the loadBalancer. The loadBalancer uses a distribution algorithm which is a 5-tuple (source IP, source port, destination IP, destination port, protocol type) hash to map traffic to available servers. It provides stickiness only within a transport session, a feature that routes the requests for a specific session to the same physical machine that serviced the first request for that session. </a:t>
                      </a:r>
                    </a:p>
                    <a:p>
                      <a:endParaRPr lang="en-US" sz="1500"/>
                    </a:p>
                    <a:p>
                      <a:r>
                        <a:rPr lang="en-US" sz="1500"/>
                        <a:t>Packets in the same TCP or UDP session are directed to the same datacenter IP instance behind the load balanced endpoint. When the client closes and re-opens the connection or starts a new session from the same source IP, the source port changes and causes the traffic to go to a different datacenter IP endpoint.</a:t>
                      </a:r>
                    </a:p>
                    <a:p>
                      <a:endParaRPr lang="en-US" sz="1500"/>
                    </a:p>
                    <a:p>
                      <a:r>
                        <a:rPr lang="en-US" sz="1500"/>
                        <a:t>The loadBalancer can be configured to use a 2-tuple (Source IP, Destination IP) or 3-tuple (Source IP, Destination IP, Protocol) to map traffic to the available servers. By using SourceIPProtocol, connections initiated from the same client computer go to the same datacenter IP endpoint.</a:t>
                      </a:r>
                    </a:p>
                    <a:p>
                      <a:endParaRPr lang="en-US" sz="1500"/>
                    </a:p>
                    <a:p>
                      <a:r>
                        <a:rPr lang="en-US" sz="1500" b="1"/>
                        <a:t>Default</a:t>
                      </a:r>
                      <a:r>
                        <a:rPr lang="en-US" sz="1500"/>
                        <a:t>: The loadBalancer is configured to use a 5-tuple hash to map traffic to available servers.</a:t>
                      </a:r>
                    </a:p>
                    <a:p>
                      <a:endParaRPr lang="en-US" sz="1500"/>
                    </a:p>
                    <a:p>
                      <a:r>
                        <a:rPr lang="en-US" sz="1500" b="1"/>
                        <a:t>SourceIP</a:t>
                      </a:r>
                      <a:r>
                        <a:rPr lang="en-US" sz="1500"/>
                        <a:t>: The loadBalancer is configured to use a 2-tuple hash to map traffic to available servers.</a:t>
                      </a:r>
                    </a:p>
                    <a:p>
                      <a:endParaRPr lang="en-US" sz="1500"/>
                    </a:p>
                    <a:p>
                      <a:r>
                        <a:rPr lang="en-US" sz="1500" b="1"/>
                        <a:t>SourceIPProtocol</a:t>
                      </a:r>
                      <a:r>
                        <a:rPr lang="en-US" sz="1500"/>
                        <a:t>: The loadBalancer is configured to use a 3-tuple hash to map traffic to available servers.</a:t>
                      </a:r>
                    </a:p>
                  </a:txBody>
                  <a:tcPr/>
                </a:tc>
                <a:extLst>
                  <a:ext uri="{0D108BD9-81ED-4DB2-BD59-A6C34878D82A}">
                    <a16:rowId xmlns:a16="http://schemas.microsoft.com/office/drawing/2014/main" val="3827320932"/>
                  </a:ext>
                </a:extLst>
              </a:tr>
            </a:tbl>
          </a:graphicData>
        </a:graphic>
      </p:graphicFrame>
    </p:spTree>
    <p:extLst>
      <p:ext uri="{BB962C8B-B14F-4D97-AF65-F5344CB8AC3E}">
        <p14:creationId xmlns:p14="http://schemas.microsoft.com/office/powerpoint/2010/main" val="379879094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0C25E8-BEF3-10A4-951E-C4D202E36E8E}"/>
              </a:ext>
            </a:extLst>
          </p:cNvPr>
          <p:cNvSpPr>
            <a:spLocks noGrp="1"/>
          </p:cNvSpPr>
          <p:nvPr>
            <p:ph type="title" idx="4294967295"/>
          </p:nvPr>
        </p:nvSpPr>
        <p:spPr>
          <a:xfrm>
            <a:off x="534692" y="457200"/>
            <a:ext cx="7744604" cy="553998"/>
          </a:xfrm>
        </p:spPr>
        <p:txBody>
          <a:bodyPr/>
          <a:lstStyle/>
          <a:p>
            <a:r>
              <a:rPr lang="en-US"/>
              <a:t>How does load balancing work?</a:t>
            </a:r>
          </a:p>
        </p:txBody>
      </p:sp>
      <p:sp>
        <p:nvSpPr>
          <p:cNvPr id="4" name="Content Placeholder 3">
            <a:extLst>
              <a:ext uri="{FF2B5EF4-FFF2-40B4-BE49-F238E27FC236}">
                <a16:creationId xmlns:a16="http://schemas.microsoft.com/office/drawing/2014/main" id="{BBED0861-3E03-B9C1-3238-1CC243663A3F}"/>
              </a:ext>
            </a:extLst>
          </p:cNvPr>
          <p:cNvSpPr>
            <a:spLocks noGrp="1"/>
          </p:cNvSpPr>
          <p:nvPr>
            <p:ph idx="4294967295"/>
          </p:nvPr>
        </p:nvSpPr>
        <p:spPr>
          <a:xfrm>
            <a:off x="679223" y="1179918"/>
            <a:ext cx="10718880" cy="4923169"/>
          </a:xfrm>
        </p:spPr>
        <p:txBody>
          <a:bodyPr>
            <a:normAutofit fontScale="92500" lnSpcReduction="20000"/>
          </a:bodyPr>
          <a:lstStyle/>
          <a:p>
            <a:r>
              <a:rPr lang="en-US"/>
              <a:t>Works by mapping a virtual IP (VIP) address to Direct IP (DIP) address(es).</a:t>
            </a:r>
          </a:p>
          <a:p>
            <a:r>
              <a:rPr lang="en-US"/>
              <a:t>VIPs are single IP addresses that provide access to a set of load balanced VMs.</a:t>
            </a:r>
          </a:p>
          <a:p>
            <a:r>
              <a:rPr lang="en-US"/>
              <a:t>DIPs are the IP addresses of the NICs attached to VMs that are hosting the endpoint.</a:t>
            </a:r>
          </a:p>
          <a:p>
            <a:r>
              <a:rPr lang="en-US"/>
              <a:t>VIPs are advertised via the MUX to TOR as a /32 route.</a:t>
            </a:r>
          </a:p>
          <a:p>
            <a:r>
              <a:rPr lang="en-US"/>
              <a:t>MUX knows how to map VIPs to DIPs because of load balancing policies pushed from SLB Manager within NC.</a:t>
            </a:r>
          </a:p>
          <a:p>
            <a:r>
              <a:rPr lang="en-US"/>
              <a:t>Rules like protocol, front-end port, back-end port and distribution algorithm determine how MUX should process the traffic.</a:t>
            </a:r>
          </a:p>
          <a:p>
            <a:r>
              <a:rPr lang="en-US"/>
              <a:t>When DIP responds, NAT is performed on the Hyper-V host based on same VIP:DIP policy mappings resulting in return path bypassing the MUX entirely. This is referred to as Direct Server Return (DSR).</a:t>
            </a:r>
          </a:p>
        </p:txBody>
      </p:sp>
    </p:spTree>
    <p:extLst>
      <p:ext uri="{BB962C8B-B14F-4D97-AF65-F5344CB8AC3E}">
        <p14:creationId xmlns:p14="http://schemas.microsoft.com/office/powerpoint/2010/main" val="41192418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0C25E8-BEF3-10A4-951E-C4D202E36E8E}"/>
              </a:ext>
            </a:extLst>
          </p:cNvPr>
          <p:cNvSpPr>
            <a:spLocks noGrp="1"/>
          </p:cNvSpPr>
          <p:nvPr>
            <p:ph type="title" idx="4294967295"/>
          </p:nvPr>
        </p:nvSpPr>
        <p:spPr>
          <a:xfrm>
            <a:off x="534692" y="457200"/>
            <a:ext cx="6323308" cy="553998"/>
          </a:xfrm>
        </p:spPr>
        <p:txBody>
          <a:bodyPr/>
          <a:lstStyle/>
          <a:p>
            <a:r>
              <a:rPr lang="en-US"/>
              <a:t>Load balancer details</a:t>
            </a:r>
          </a:p>
        </p:txBody>
      </p:sp>
      <p:sp>
        <p:nvSpPr>
          <p:cNvPr id="4" name="Content Placeholder 3">
            <a:extLst>
              <a:ext uri="{FF2B5EF4-FFF2-40B4-BE49-F238E27FC236}">
                <a16:creationId xmlns:a16="http://schemas.microsoft.com/office/drawing/2014/main" id="{BBED0861-3E03-B9C1-3238-1CC243663A3F}"/>
              </a:ext>
            </a:extLst>
          </p:cNvPr>
          <p:cNvSpPr>
            <a:spLocks noGrp="1"/>
          </p:cNvSpPr>
          <p:nvPr>
            <p:ph idx="4294967295"/>
          </p:nvPr>
        </p:nvSpPr>
        <p:spPr>
          <a:xfrm>
            <a:off x="534693" y="1158653"/>
            <a:ext cx="11129224" cy="1499487"/>
          </a:xfrm>
        </p:spPr>
        <p:txBody>
          <a:bodyPr>
            <a:normAutofit/>
          </a:bodyPr>
          <a:lstStyle/>
          <a:p>
            <a:pPr marL="0" indent="0">
              <a:lnSpc>
                <a:spcPct val="90000"/>
              </a:lnSpc>
              <a:buFont typeface="Arial" panose="020B0604020202020204" pitchFamily="34" charset="0"/>
              <a:buNone/>
            </a:pPr>
            <a:r>
              <a:rPr lang="en-US" sz="2400" spc="160"/>
              <a:t>Enables inbound connectivity to endpoint(s) that are load balanced across virtual machines in backend pool.</a:t>
            </a:r>
          </a:p>
          <a:p>
            <a:pPr marL="0" indent="0">
              <a:lnSpc>
                <a:spcPct val="90000"/>
              </a:lnSpc>
              <a:buFont typeface="Arial" panose="020B0604020202020204" pitchFamily="34" charset="0"/>
              <a:buNone/>
            </a:pPr>
            <a:r>
              <a:rPr lang="en-US" sz="2400" spc="160"/>
              <a:t>DIPs within backend address pool will use VIP for external communications.</a:t>
            </a:r>
          </a:p>
        </p:txBody>
      </p:sp>
      <p:pic>
        <p:nvPicPr>
          <p:cNvPr id="2" name="Content Placeholder 122">
            <a:extLst>
              <a:ext uri="{FF2B5EF4-FFF2-40B4-BE49-F238E27FC236}">
                <a16:creationId xmlns:a16="http://schemas.microsoft.com/office/drawing/2014/main" id="{22752F52-36FE-1F2E-981E-2D28DD935BED}"/>
              </a:ext>
            </a:extLst>
          </p:cNvPr>
          <p:cNvPicPr>
            <a:picLocks noChangeAspect="1"/>
          </p:cNvPicPr>
          <p:nvPr/>
        </p:nvPicPr>
        <p:blipFill>
          <a:blip r:embed="rId3"/>
          <a:stretch>
            <a:fillRect/>
          </a:stretch>
        </p:blipFill>
        <p:spPr>
          <a:xfrm>
            <a:off x="632681" y="2658140"/>
            <a:ext cx="10191748" cy="4076700"/>
          </a:xfrm>
          <a:prstGeom prst="rect">
            <a:avLst/>
          </a:prstGeom>
        </p:spPr>
      </p:pic>
    </p:spTree>
    <p:extLst>
      <p:ext uri="{BB962C8B-B14F-4D97-AF65-F5344CB8AC3E}">
        <p14:creationId xmlns:p14="http://schemas.microsoft.com/office/powerpoint/2010/main" val="413458538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0C25E8-BEF3-10A4-951E-C4D202E36E8E}"/>
              </a:ext>
            </a:extLst>
          </p:cNvPr>
          <p:cNvSpPr>
            <a:spLocks noGrp="1"/>
          </p:cNvSpPr>
          <p:nvPr>
            <p:ph type="title" idx="4294967295"/>
          </p:nvPr>
        </p:nvSpPr>
        <p:spPr>
          <a:xfrm>
            <a:off x="534692" y="457200"/>
            <a:ext cx="6641360" cy="553998"/>
          </a:xfrm>
        </p:spPr>
        <p:txBody>
          <a:bodyPr/>
          <a:lstStyle/>
          <a:p>
            <a:r>
              <a:rPr lang="en-US"/>
              <a:t>Load balancer (Datapath)</a:t>
            </a:r>
          </a:p>
        </p:txBody>
      </p:sp>
      <p:pic>
        <p:nvPicPr>
          <p:cNvPr id="4" name="Content Placeholder 27">
            <a:extLst>
              <a:ext uri="{FF2B5EF4-FFF2-40B4-BE49-F238E27FC236}">
                <a16:creationId xmlns:a16="http://schemas.microsoft.com/office/drawing/2014/main" id="{FC1E20CD-7960-8D7C-3C19-76889F874DB8}"/>
              </a:ext>
            </a:extLst>
          </p:cNvPr>
          <p:cNvPicPr>
            <a:picLocks noChangeAspect="1"/>
          </p:cNvPicPr>
          <p:nvPr/>
        </p:nvPicPr>
        <p:blipFill>
          <a:blip r:embed="rId3"/>
          <a:stretch>
            <a:fillRect/>
          </a:stretch>
        </p:blipFill>
        <p:spPr>
          <a:xfrm>
            <a:off x="1542965" y="1825625"/>
            <a:ext cx="8826669" cy="4429125"/>
          </a:xfrm>
          <a:prstGeom prst="rect">
            <a:avLst/>
          </a:prstGeom>
        </p:spPr>
      </p:pic>
      <p:sp>
        <p:nvSpPr>
          <p:cNvPr id="5" name="Oval 4">
            <a:extLst>
              <a:ext uri="{FF2B5EF4-FFF2-40B4-BE49-F238E27FC236}">
                <a16:creationId xmlns:a16="http://schemas.microsoft.com/office/drawing/2014/main" id="{4FAD4C15-192F-0927-2D3A-2CB14B895868}"/>
              </a:ext>
            </a:extLst>
          </p:cNvPr>
          <p:cNvSpPr/>
          <p:nvPr/>
        </p:nvSpPr>
        <p:spPr>
          <a:xfrm>
            <a:off x="1910487" y="3797300"/>
            <a:ext cx="152400" cy="16192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87985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117 -0.00162 L 0.43867 -0.00301 L 0.43789 0.2706 L 0.55899 0.26921 L 0.55977 0.29143 L 0.58789 0.29143 L 0.58711 0.3081 L 0.1918 0.3081 L 0.19414 0.0081 L 0.00274 0.01088 " pathEditMode="relative" ptsTypes="AAAAAAAAAA">
                                      <p:cBhvr>
                                        <p:cTn id="6" dur="20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0C25E8-BEF3-10A4-951E-C4D202E36E8E}"/>
              </a:ext>
            </a:extLst>
          </p:cNvPr>
          <p:cNvSpPr>
            <a:spLocks noGrp="1"/>
          </p:cNvSpPr>
          <p:nvPr>
            <p:ph type="title" idx="4294967295"/>
          </p:nvPr>
        </p:nvSpPr>
        <p:spPr>
          <a:xfrm>
            <a:off x="534692" y="457200"/>
            <a:ext cx="4032546" cy="553998"/>
          </a:xfrm>
        </p:spPr>
        <p:txBody>
          <a:bodyPr/>
          <a:lstStyle/>
          <a:p>
            <a:r>
              <a:rPr lang="en-US" dirty="0"/>
              <a:t>Health probes</a:t>
            </a:r>
          </a:p>
        </p:txBody>
      </p:sp>
      <p:sp>
        <p:nvSpPr>
          <p:cNvPr id="4" name="Content Placeholder 3">
            <a:extLst>
              <a:ext uri="{FF2B5EF4-FFF2-40B4-BE49-F238E27FC236}">
                <a16:creationId xmlns:a16="http://schemas.microsoft.com/office/drawing/2014/main" id="{BBED0861-3E03-B9C1-3238-1CC243663A3F}"/>
              </a:ext>
            </a:extLst>
          </p:cNvPr>
          <p:cNvSpPr>
            <a:spLocks noGrp="1"/>
          </p:cNvSpPr>
          <p:nvPr>
            <p:ph idx="4294967295"/>
          </p:nvPr>
        </p:nvSpPr>
        <p:spPr>
          <a:xfrm>
            <a:off x="774915" y="1435100"/>
            <a:ext cx="11027225" cy="4551030"/>
          </a:xfrm>
        </p:spPr>
        <p:txBody>
          <a:bodyPr>
            <a:normAutofit fontScale="92500" lnSpcReduction="20000"/>
          </a:bodyPr>
          <a:lstStyle/>
          <a:p>
            <a:r>
              <a:rPr lang="en-US" dirty="0"/>
              <a:t>Load balancer rules require a health probe to detect endpoint status.</a:t>
            </a:r>
          </a:p>
          <a:p>
            <a:r>
              <a:rPr lang="en-US" dirty="0"/>
              <a:t>Configuration of the health probe determines which backend pool instances receive new connections.</a:t>
            </a:r>
          </a:p>
          <a:p>
            <a:r>
              <a:rPr lang="en-US" dirty="0"/>
              <a:t>Health probes can be used to detect failures and redirect requests automatically.</a:t>
            </a:r>
          </a:p>
          <a:p>
            <a:r>
              <a:rPr lang="en-US" dirty="0"/>
              <a:t>When health probe fails, MUXs will stop sending traffic to unhealthy endpoints.</a:t>
            </a:r>
          </a:p>
          <a:p>
            <a:r>
              <a:rPr lang="en-US" dirty="0"/>
              <a:t>An unhealthy resource only impacts incoming traffic defined for the rule.</a:t>
            </a:r>
          </a:p>
          <a:p>
            <a:r>
              <a:rPr lang="en-US" dirty="0"/>
              <a:t>Health probes support TCP and HTTP.</a:t>
            </a:r>
          </a:p>
          <a:p>
            <a:r>
              <a:rPr lang="en-US" dirty="0"/>
              <a:t>Health probes are handled directly by </a:t>
            </a:r>
            <a:r>
              <a:rPr lang="en-US" dirty="0" err="1"/>
              <a:t>SLBHostAgent</a:t>
            </a:r>
            <a:r>
              <a:rPr lang="en-US" dirty="0"/>
              <a:t>. State results are communicated to SLB Manager Service. SLB Manager will handle programming of  VIP:DIP mappings if a backend resource is down.</a:t>
            </a:r>
          </a:p>
        </p:txBody>
      </p:sp>
    </p:spTree>
    <p:extLst>
      <p:ext uri="{BB962C8B-B14F-4D97-AF65-F5344CB8AC3E}">
        <p14:creationId xmlns:p14="http://schemas.microsoft.com/office/powerpoint/2010/main" val="202146207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0C25E8-BEF3-10A4-951E-C4D202E36E8E}"/>
              </a:ext>
            </a:extLst>
          </p:cNvPr>
          <p:cNvSpPr>
            <a:spLocks noGrp="1"/>
          </p:cNvSpPr>
          <p:nvPr>
            <p:ph type="title" idx="4294967295"/>
          </p:nvPr>
        </p:nvSpPr>
        <p:spPr>
          <a:xfrm>
            <a:off x="534692" y="457200"/>
            <a:ext cx="4032546" cy="553998"/>
          </a:xfrm>
        </p:spPr>
        <p:txBody>
          <a:bodyPr/>
          <a:lstStyle/>
          <a:p>
            <a:r>
              <a:rPr lang="en-US"/>
              <a:t>Probes resource</a:t>
            </a:r>
          </a:p>
        </p:txBody>
      </p:sp>
      <p:graphicFrame>
        <p:nvGraphicFramePr>
          <p:cNvPr id="2" name="Table 8">
            <a:extLst>
              <a:ext uri="{FF2B5EF4-FFF2-40B4-BE49-F238E27FC236}">
                <a16:creationId xmlns:a16="http://schemas.microsoft.com/office/drawing/2014/main" id="{5E0E5224-CC94-2B1C-1832-00C2B0B9C463}"/>
              </a:ext>
            </a:extLst>
          </p:cNvPr>
          <p:cNvGraphicFramePr>
            <a:graphicFrameLocks/>
          </p:cNvGraphicFramePr>
          <p:nvPr>
            <p:extLst>
              <p:ext uri="{D42A27DB-BD31-4B8C-83A1-F6EECF244321}">
                <p14:modId xmlns:p14="http://schemas.microsoft.com/office/powerpoint/2010/main" val="1498405644"/>
              </p:ext>
            </p:extLst>
          </p:nvPr>
        </p:nvGraphicFramePr>
        <p:xfrm>
          <a:off x="534692" y="1251467"/>
          <a:ext cx="11139857" cy="4872886"/>
        </p:xfrm>
        <a:graphic>
          <a:graphicData uri="http://schemas.openxmlformats.org/drawingml/2006/table">
            <a:tbl>
              <a:tblPr firstRow="1" bandRow="1">
                <a:tableStyleId>{5C22544A-7EE6-4342-B048-85BDC9FD1C3A}</a:tableStyleId>
              </a:tblPr>
              <a:tblGrid>
                <a:gridCol w="2462305">
                  <a:extLst>
                    <a:ext uri="{9D8B030D-6E8A-4147-A177-3AD203B41FA5}">
                      <a16:colId xmlns:a16="http://schemas.microsoft.com/office/drawing/2014/main" val="2607319104"/>
                    </a:ext>
                  </a:extLst>
                </a:gridCol>
                <a:gridCol w="8677552">
                  <a:extLst>
                    <a:ext uri="{9D8B030D-6E8A-4147-A177-3AD203B41FA5}">
                      <a16:colId xmlns:a16="http://schemas.microsoft.com/office/drawing/2014/main" val="3973138270"/>
                    </a:ext>
                  </a:extLst>
                </a:gridCol>
              </a:tblGrid>
              <a:tr h="431700">
                <a:tc>
                  <a:txBody>
                    <a:bodyPr/>
                    <a:lstStyle/>
                    <a:p>
                      <a:r>
                        <a:rPr lang="en-US" sz="1400"/>
                        <a:t>Property</a:t>
                      </a:r>
                    </a:p>
                  </a:txBody>
                  <a:tcPr/>
                </a:tc>
                <a:tc>
                  <a:txBody>
                    <a:bodyPr/>
                    <a:lstStyle/>
                    <a:p>
                      <a:r>
                        <a:rPr lang="en-US" sz="1400"/>
                        <a:t>Description</a:t>
                      </a:r>
                    </a:p>
                  </a:txBody>
                  <a:tcPr/>
                </a:tc>
                <a:extLst>
                  <a:ext uri="{0D108BD9-81ED-4DB2-BD59-A6C34878D82A}">
                    <a16:rowId xmlns:a16="http://schemas.microsoft.com/office/drawing/2014/main" val="1079122022"/>
                  </a:ext>
                </a:extLst>
              </a:tr>
              <a:tr h="851572">
                <a:tc>
                  <a:txBody>
                    <a:bodyPr/>
                    <a:lstStyle/>
                    <a:p>
                      <a:r>
                        <a:rPr lang="en-US" sz="1400"/>
                        <a:t>intervalInSeconds</a:t>
                      </a:r>
                    </a:p>
                  </a:txBody>
                  <a:tcPr/>
                </a:tc>
                <a:tc>
                  <a:txBody>
                    <a:bodyPr/>
                    <a:lstStyle/>
                    <a:p>
                      <a:r>
                        <a:rPr lang="en-US" sz="1400"/>
                        <a:t>Indicates the interval, in seconds, for how frequently to probe the endpoint for health status. Typically, the interval SHOULD&lt;12&gt; is slightly less than half the allocated timeout period (in seconds), which allows two full probes before taking the instance out of rotation.</a:t>
                      </a:r>
                    </a:p>
                  </a:txBody>
                  <a:tcPr/>
                </a:tc>
                <a:extLst>
                  <a:ext uri="{0D108BD9-81ED-4DB2-BD59-A6C34878D82A}">
                    <a16:rowId xmlns:a16="http://schemas.microsoft.com/office/drawing/2014/main" val="3827320932"/>
                  </a:ext>
                </a:extLst>
              </a:tr>
              <a:tr h="431700">
                <a:tc>
                  <a:txBody>
                    <a:bodyPr/>
                    <a:lstStyle/>
                    <a:p>
                      <a:r>
                        <a:rPr lang="en-US" sz="1400"/>
                        <a:t>loadBalancingRules</a:t>
                      </a:r>
                    </a:p>
                  </a:txBody>
                  <a:tcPr/>
                </a:tc>
                <a:tc>
                  <a:txBody>
                    <a:bodyPr/>
                    <a:lstStyle/>
                    <a:p>
                      <a:r>
                        <a:rPr lang="en-US" sz="1400"/>
                        <a:t>Indicates an array of references to loadBalancingRule resources that use this probe.</a:t>
                      </a:r>
                    </a:p>
                  </a:txBody>
                  <a:tcPr/>
                </a:tc>
                <a:extLst>
                  <a:ext uri="{0D108BD9-81ED-4DB2-BD59-A6C34878D82A}">
                    <a16:rowId xmlns:a16="http://schemas.microsoft.com/office/drawing/2014/main" val="2793733874"/>
                  </a:ext>
                </a:extLst>
              </a:tr>
              <a:tr h="1099948">
                <a:tc>
                  <a:txBody>
                    <a:bodyPr/>
                    <a:lstStyle/>
                    <a:p>
                      <a:r>
                        <a:rPr lang="en-US" sz="1400"/>
                        <a:t>numberOfProbes</a:t>
                      </a:r>
                    </a:p>
                  </a:txBody>
                  <a:tcPr/>
                </a:tc>
                <a:tc>
                  <a:txBody>
                    <a:bodyPr/>
                    <a:lstStyle/>
                    <a:p>
                      <a:r>
                        <a:rPr lang="en-US" sz="1400"/>
                        <a:t>Indicates the timeout period, in seconds, applied to the probe where no response and results in stopping further traffic from being delivered to the endpoint. This value allows endpoints to be taken out of rotation faster or slower than the typical times (which are the defaults). The default value is 31 seconds, the minimum value is 11 seconds.</a:t>
                      </a:r>
                    </a:p>
                  </a:txBody>
                  <a:tcPr/>
                </a:tc>
                <a:extLst>
                  <a:ext uri="{0D108BD9-81ED-4DB2-BD59-A6C34878D82A}">
                    <a16:rowId xmlns:a16="http://schemas.microsoft.com/office/drawing/2014/main" val="4018822506"/>
                  </a:ext>
                </a:extLst>
              </a:tr>
              <a:tr h="851572">
                <a:tc>
                  <a:txBody>
                    <a:bodyPr/>
                    <a:lstStyle/>
                    <a:p>
                      <a:r>
                        <a:rPr lang="en-US" sz="1400"/>
                        <a:t>protocol</a:t>
                      </a:r>
                    </a:p>
                  </a:txBody>
                  <a:tcPr/>
                </a:tc>
                <a:tc>
                  <a:txBody>
                    <a:bodyPr/>
                    <a:lstStyle/>
                    <a:p>
                      <a:r>
                        <a:rPr lang="en-US" sz="1400"/>
                        <a:t>Indicates the protocol of the endpoint. Valid values are HTTP or TCP. If TCP is specified, a received ACK is required for the probe to be successful. If HTTP is specified, a 200 (OK) response from the specified URI is required for the probe to be successful.</a:t>
                      </a:r>
                    </a:p>
                  </a:txBody>
                  <a:tcPr/>
                </a:tc>
                <a:extLst>
                  <a:ext uri="{0D108BD9-81ED-4DB2-BD59-A6C34878D82A}">
                    <a16:rowId xmlns:a16="http://schemas.microsoft.com/office/drawing/2014/main" val="852438741"/>
                  </a:ext>
                </a:extLst>
              </a:tr>
              <a:tr h="603197">
                <a:tc>
                  <a:txBody>
                    <a:bodyPr/>
                    <a:lstStyle/>
                    <a:p>
                      <a:r>
                        <a:rPr lang="en-US" sz="1400"/>
                        <a:t>port</a:t>
                      </a:r>
                    </a:p>
                  </a:txBody>
                  <a:tcPr/>
                </a:tc>
                <a:tc>
                  <a:txBody>
                    <a:bodyPr/>
                    <a:lstStyle/>
                    <a:p>
                      <a:r>
                        <a:rPr lang="en-US" sz="1400"/>
                        <a:t>Indicates the port for communicating the probe. Possible values range from 1 to 65535, inclusive.</a:t>
                      </a:r>
                    </a:p>
                  </a:txBody>
                  <a:tcPr/>
                </a:tc>
                <a:extLst>
                  <a:ext uri="{0D108BD9-81ED-4DB2-BD59-A6C34878D82A}">
                    <a16:rowId xmlns:a16="http://schemas.microsoft.com/office/drawing/2014/main" val="1223547119"/>
                  </a:ext>
                </a:extLst>
              </a:tr>
              <a:tr h="603197">
                <a:tc>
                  <a:txBody>
                    <a:bodyPr/>
                    <a:lstStyle/>
                    <a:p>
                      <a:r>
                        <a:rPr lang="en-US" sz="1400"/>
                        <a:t>requestPath</a:t>
                      </a:r>
                    </a:p>
                  </a:txBody>
                  <a:tcPr/>
                </a:tc>
                <a:tc>
                  <a:txBody>
                    <a:bodyPr/>
                    <a:lstStyle/>
                    <a:p>
                      <a:r>
                        <a:rPr lang="en-US" sz="1400"/>
                        <a:t>Indicates the URI used for requesting health status from the VM. path is required if protocol is set to HTTP. Otherwise, it is not allowed. There is no default value.</a:t>
                      </a:r>
                    </a:p>
                  </a:txBody>
                  <a:tcPr/>
                </a:tc>
                <a:extLst>
                  <a:ext uri="{0D108BD9-81ED-4DB2-BD59-A6C34878D82A}">
                    <a16:rowId xmlns:a16="http://schemas.microsoft.com/office/drawing/2014/main" val="1506797149"/>
                  </a:ext>
                </a:extLst>
              </a:tr>
            </a:tbl>
          </a:graphicData>
        </a:graphic>
      </p:graphicFrame>
    </p:spTree>
    <p:extLst>
      <p:ext uri="{BB962C8B-B14F-4D97-AF65-F5344CB8AC3E}">
        <p14:creationId xmlns:p14="http://schemas.microsoft.com/office/powerpoint/2010/main" val="96514508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0C25E8-BEF3-10A4-951E-C4D202E36E8E}"/>
              </a:ext>
            </a:extLst>
          </p:cNvPr>
          <p:cNvSpPr>
            <a:spLocks noGrp="1"/>
          </p:cNvSpPr>
          <p:nvPr>
            <p:ph type="title" idx="4294967295"/>
          </p:nvPr>
        </p:nvSpPr>
        <p:spPr>
          <a:xfrm>
            <a:off x="534691" y="457200"/>
            <a:ext cx="7595517" cy="553998"/>
          </a:xfrm>
        </p:spPr>
        <p:txBody>
          <a:bodyPr/>
          <a:lstStyle/>
          <a:p>
            <a:r>
              <a:rPr lang="en-US"/>
              <a:t>Probe protocol (1 of 2)</a:t>
            </a:r>
          </a:p>
        </p:txBody>
      </p:sp>
      <p:graphicFrame>
        <p:nvGraphicFramePr>
          <p:cNvPr id="2" name="Content Placeholder 5">
            <a:extLst>
              <a:ext uri="{FF2B5EF4-FFF2-40B4-BE49-F238E27FC236}">
                <a16:creationId xmlns:a16="http://schemas.microsoft.com/office/drawing/2014/main" id="{AA4C3696-9240-DC36-2556-B5055AF3943D}"/>
              </a:ext>
            </a:extLst>
          </p:cNvPr>
          <p:cNvGraphicFramePr>
            <a:graphicFrameLocks/>
          </p:cNvGraphicFramePr>
          <p:nvPr>
            <p:extLst>
              <p:ext uri="{D42A27DB-BD31-4B8C-83A1-F6EECF244321}">
                <p14:modId xmlns:p14="http://schemas.microsoft.com/office/powerpoint/2010/main" val="3573730115"/>
              </p:ext>
            </p:extLst>
          </p:nvPr>
        </p:nvGraphicFramePr>
        <p:xfrm>
          <a:off x="534691" y="1251467"/>
          <a:ext cx="11405671" cy="5226412"/>
        </p:xfrm>
        <a:graphic>
          <a:graphicData uri="http://schemas.openxmlformats.org/drawingml/2006/table">
            <a:tbl>
              <a:tblPr firstRow="1" bandRow="1">
                <a:tableStyleId>{5C22544A-7EE6-4342-B048-85BDC9FD1C3A}</a:tableStyleId>
              </a:tblPr>
              <a:tblGrid>
                <a:gridCol w="1425867">
                  <a:extLst>
                    <a:ext uri="{9D8B030D-6E8A-4147-A177-3AD203B41FA5}">
                      <a16:colId xmlns:a16="http://schemas.microsoft.com/office/drawing/2014/main" val="902016826"/>
                    </a:ext>
                  </a:extLst>
                </a:gridCol>
                <a:gridCol w="4443797">
                  <a:extLst>
                    <a:ext uri="{9D8B030D-6E8A-4147-A177-3AD203B41FA5}">
                      <a16:colId xmlns:a16="http://schemas.microsoft.com/office/drawing/2014/main" val="3553146548"/>
                    </a:ext>
                  </a:extLst>
                </a:gridCol>
                <a:gridCol w="5536007">
                  <a:extLst>
                    <a:ext uri="{9D8B030D-6E8A-4147-A177-3AD203B41FA5}">
                      <a16:colId xmlns:a16="http://schemas.microsoft.com/office/drawing/2014/main" val="1829191771"/>
                    </a:ext>
                  </a:extLst>
                </a:gridCol>
              </a:tblGrid>
              <a:tr h="431281">
                <a:tc>
                  <a:txBody>
                    <a:bodyPr/>
                    <a:lstStyle/>
                    <a:p>
                      <a:r>
                        <a:rPr lang="en-US" sz="1800"/>
                        <a:t>Scenario</a:t>
                      </a:r>
                    </a:p>
                  </a:txBody>
                  <a:tcPr/>
                </a:tc>
                <a:tc>
                  <a:txBody>
                    <a:bodyPr/>
                    <a:lstStyle/>
                    <a:p>
                      <a:r>
                        <a:rPr lang="en-US" sz="1800"/>
                        <a:t>TCP probe</a:t>
                      </a:r>
                    </a:p>
                  </a:txBody>
                  <a:tcPr/>
                </a:tc>
                <a:tc>
                  <a:txBody>
                    <a:bodyPr/>
                    <a:lstStyle/>
                    <a:p>
                      <a:r>
                        <a:rPr lang="en-US" sz="1800"/>
                        <a:t>HTTP probe</a:t>
                      </a:r>
                    </a:p>
                  </a:txBody>
                  <a:tcPr/>
                </a:tc>
                <a:extLst>
                  <a:ext uri="{0D108BD9-81ED-4DB2-BD59-A6C34878D82A}">
                    <a16:rowId xmlns:a16="http://schemas.microsoft.com/office/drawing/2014/main" val="623251115"/>
                  </a:ext>
                </a:extLst>
              </a:tr>
              <a:tr h="1098881">
                <a:tc>
                  <a:txBody>
                    <a:bodyPr/>
                    <a:lstStyle/>
                    <a:p>
                      <a:r>
                        <a:rPr lang="en-US" sz="1800"/>
                        <a:t>Overview</a:t>
                      </a:r>
                    </a:p>
                  </a:txBody>
                  <a:tcPr/>
                </a:tc>
                <a:tc>
                  <a:txBody>
                    <a:bodyPr/>
                    <a:lstStyle/>
                    <a:p>
                      <a:r>
                        <a:rPr lang="en-US" sz="1800"/>
                        <a:t>TCP probes initiate a connection by performing a three-way open TCP handshake with the defined port. TCP probes terminate a connection with a four-way close TCP handshake.</a:t>
                      </a:r>
                    </a:p>
                  </a:txBody>
                  <a:tcPr/>
                </a:tc>
                <a:tc>
                  <a:txBody>
                    <a:bodyPr/>
                    <a:lstStyle/>
                    <a:p>
                      <a:r>
                        <a:rPr lang="en-US" sz="1800"/>
                        <a:t>HTTP issue a GET with the specified path. Relative paths for the HTTP GET are supported. </a:t>
                      </a:r>
                    </a:p>
                  </a:txBody>
                  <a:tcPr/>
                </a:tc>
                <a:extLst>
                  <a:ext uri="{0D108BD9-81ED-4DB2-BD59-A6C34878D82A}">
                    <a16:rowId xmlns:a16="http://schemas.microsoft.com/office/drawing/2014/main" val="1980174109"/>
                  </a:ext>
                </a:extLst>
              </a:tr>
              <a:tr h="3332091">
                <a:tc>
                  <a:txBody>
                    <a:bodyPr/>
                    <a:lstStyle/>
                    <a:p>
                      <a:r>
                        <a:rPr lang="en-US" sz="1800"/>
                        <a:t>Probe down behavior</a:t>
                      </a:r>
                    </a:p>
                  </a:txBody>
                  <a:tcPr/>
                </a:tc>
                <a:tc>
                  <a:txBody>
                    <a:bodyPr/>
                    <a:lstStyle/>
                    <a:p>
                      <a:r>
                        <a:rPr lang="en-US" sz="1800"/>
                        <a:t>A TCP probe fails when: </a:t>
                      </a:r>
                    </a:p>
                    <a:p>
                      <a:pPr marL="342900" indent="-342900">
                        <a:buAutoNum type="arabicPeriod"/>
                      </a:pPr>
                      <a:r>
                        <a:rPr lang="en-US" sz="1800"/>
                        <a:t>The TCP listener on the instance doesn't respond at all during the timeout period. A probe is marked down based on the number of timed-out probe requests, which were configured to go unanswered before marking down the probe. </a:t>
                      </a:r>
                    </a:p>
                    <a:p>
                      <a:pPr marL="342900" indent="-342900">
                        <a:buAutoNum type="arabicPeriod"/>
                      </a:pPr>
                      <a:r>
                        <a:rPr lang="en-US" sz="1800"/>
                        <a:t>The probe receives a TCP reset from the instance.</a:t>
                      </a:r>
                    </a:p>
                  </a:txBody>
                  <a:tcPr/>
                </a:tc>
                <a:tc>
                  <a:txBody>
                    <a:bodyPr/>
                    <a:lstStyle/>
                    <a:p>
                      <a:r>
                        <a:rPr lang="en-US" sz="1800"/>
                        <a:t>An HTTP probe fails when: </a:t>
                      </a:r>
                    </a:p>
                    <a:p>
                      <a:pPr marL="342900" indent="-342900">
                        <a:buAutoNum type="arabicPeriod"/>
                      </a:pPr>
                      <a:r>
                        <a:rPr lang="en-US" sz="1800"/>
                        <a:t>Probe endpoint returns an HTTP response code other than 200 (for example, 403, 404, or 500). </a:t>
                      </a:r>
                    </a:p>
                    <a:p>
                      <a:pPr marL="342900" indent="-342900">
                        <a:buAutoNum type="arabicPeriod"/>
                      </a:pPr>
                      <a:r>
                        <a:rPr lang="en-US" sz="1800"/>
                        <a:t>Probe endpoint doesn't respond at all during the minimum of the probe interval and 30-second timeout period. Multiple probe requests might go unanswered before the probe gets marked as not running and until the sum of all timeout intervals has been reached. </a:t>
                      </a:r>
                    </a:p>
                    <a:p>
                      <a:pPr marL="342900" indent="-342900">
                        <a:buAutoNum type="arabicPeriod"/>
                      </a:pPr>
                      <a:r>
                        <a:rPr lang="en-US" sz="1800"/>
                        <a:t>Probe endpoint closes the connection via a TCP reset.</a:t>
                      </a:r>
                    </a:p>
                  </a:txBody>
                  <a:tcPr/>
                </a:tc>
                <a:extLst>
                  <a:ext uri="{0D108BD9-81ED-4DB2-BD59-A6C34878D82A}">
                    <a16:rowId xmlns:a16="http://schemas.microsoft.com/office/drawing/2014/main" val="4047407745"/>
                  </a:ext>
                </a:extLst>
              </a:tr>
            </a:tbl>
          </a:graphicData>
        </a:graphic>
      </p:graphicFrame>
    </p:spTree>
    <p:extLst>
      <p:ext uri="{BB962C8B-B14F-4D97-AF65-F5344CB8AC3E}">
        <p14:creationId xmlns:p14="http://schemas.microsoft.com/office/powerpoint/2010/main" val="311241299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0C25E8-BEF3-10A4-951E-C4D202E36E8E}"/>
              </a:ext>
            </a:extLst>
          </p:cNvPr>
          <p:cNvSpPr>
            <a:spLocks noGrp="1"/>
          </p:cNvSpPr>
          <p:nvPr>
            <p:ph type="title" idx="4294967295"/>
          </p:nvPr>
        </p:nvSpPr>
        <p:spPr>
          <a:xfrm>
            <a:off x="534692" y="457200"/>
            <a:ext cx="5561308" cy="553998"/>
          </a:xfrm>
        </p:spPr>
        <p:txBody>
          <a:bodyPr/>
          <a:lstStyle/>
          <a:p>
            <a:r>
              <a:rPr lang="en-US"/>
              <a:t>Probe protocol (2 of 2)</a:t>
            </a:r>
          </a:p>
        </p:txBody>
      </p:sp>
      <p:graphicFrame>
        <p:nvGraphicFramePr>
          <p:cNvPr id="2" name="Content Placeholder 5">
            <a:extLst>
              <a:ext uri="{FF2B5EF4-FFF2-40B4-BE49-F238E27FC236}">
                <a16:creationId xmlns:a16="http://schemas.microsoft.com/office/drawing/2014/main" id="{BADF2FC1-C0C2-97CB-6C86-57623FB2C4F5}"/>
              </a:ext>
            </a:extLst>
          </p:cNvPr>
          <p:cNvGraphicFramePr>
            <a:graphicFrameLocks/>
          </p:cNvGraphicFramePr>
          <p:nvPr>
            <p:extLst>
              <p:ext uri="{D42A27DB-BD31-4B8C-83A1-F6EECF244321}">
                <p14:modId xmlns:p14="http://schemas.microsoft.com/office/powerpoint/2010/main" val="3671511899"/>
              </p:ext>
            </p:extLst>
          </p:nvPr>
        </p:nvGraphicFramePr>
        <p:xfrm>
          <a:off x="534692" y="1198303"/>
          <a:ext cx="10767717" cy="4107343"/>
        </p:xfrm>
        <a:graphic>
          <a:graphicData uri="http://schemas.openxmlformats.org/drawingml/2006/table">
            <a:tbl>
              <a:tblPr firstRow="1" bandRow="1">
                <a:tableStyleId>{5C22544A-7EE6-4342-B048-85BDC9FD1C3A}</a:tableStyleId>
              </a:tblPr>
              <a:tblGrid>
                <a:gridCol w="2102408">
                  <a:extLst>
                    <a:ext uri="{9D8B030D-6E8A-4147-A177-3AD203B41FA5}">
                      <a16:colId xmlns:a16="http://schemas.microsoft.com/office/drawing/2014/main" val="902016826"/>
                    </a:ext>
                  </a:extLst>
                </a:gridCol>
                <a:gridCol w="4114574">
                  <a:extLst>
                    <a:ext uri="{9D8B030D-6E8A-4147-A177-3AD203B41FA5}">
                      <a16:colId xmlns:a16="http://schemas.microsoft.com/office/drawing/2014/main" val="3553146548"/>
                    </a:ext>
                  </a:extLst>
                </a:gridCol>
                <a:gridCol w="4550735">
                  <a:extLst>
                    <a:ext uri="{9D8B030D-6E8A-4147-A177-3AD203B41FA5}">
                      <a16:colId xmlns:a16="http://schemas.microsoft.com/office/drawing/2014/main" val="1829191771"/>
                    </a:ext>
                  </a:extLst>
                </a:gridCol>
              </a:tblGrid>
              <a:tr h="639309">
                <a:tc>
                  <a:txBody>
                    <a:bodyPr/>
                    <a:lstStyle/>
                    <a:p>
                      <a:r>
                        <a:rPr lang="en-US" sz="1800"/>
                        <a:t>Scenario</a:t>
                      </a:r>
                    </a:p>
                  </a:txBody>
                  <a:tcPr/>
                </a:tc>
                <a:tc>
                  <a:txBody>
                    <a:bodyPr/>
                    <a:lstStyle/>
                    <a:p>
                      <a:r>
                        <a:rPr lang="en-US" sz="1800"/>
                        <a:t>TCP probe</a:t>
                      </a:r>
                    </a:p>
                  </a:txBody>
                  <a:tcPr/>
                </a:tc>
                <a:tc>
                  <a:txBody>
                    <a:bodyPr/>
                    <a:lstStyle/>
                    <a:p>
                      <a:r>
                        <a:rPr lang="en-US" sz="1800"/>
                        <a:t>HTTP probe</a:t>
                      </a:r>
                    </a:p>
                  </a:txBody>
                  <a:tcPr/>
                </a:tc>
                <a:extLst>
                  <a:ext uri="{0D108BD9-81ED-4DB2-BD59-A6C34878D82A}">
                    <a16:rowId xmlns:a16="http://schemas.microsoft.com/office/drawing/2014/main" val="623251115"/>
                  </a:ext>
                </a:extLst>
              </a:tr>
              <a:tr h="3468034">
                <a:tc>
                  <a:txBody>
                    <a:bodyPr/>
                    <a:lstStyle/>
                    <a:p>
                      <a:r>
                        <a:rPr lang="en-US" sz="1800"/>
                        <a:t>Probe up behavior</a:t>
                      </a:r>
                    </a:p>
                  </a:txBody>
                  <a:tcPr/>
                </a:tc>
                <a:tc>
                  <a:txBody>
                    <a:bodyPr/>
                    <a:lstStyle/>
                    <a:p>
                      <a:r>
                        <a:rPr lang="en-US" sz="1800" dirty="0"/>
                        <a:t>TCP health probes are considered healthy and mark the backend endpoint as healthy when:</a:t>
                      </a:r>
                    </a:p>
                    <a:p>
                      <a:pPr marL="342900" indent="-342900">
                        <a:buAutoNum type="arabicPeriod"/>
                      </a:pPr>
                      <a:r>
                        <a:rPr lang="en-US" sz="1800" dirty="0"/>
                        <a:t>The health probe is successful once after the VM boots.</a:t>
                      </a:r>
                    </a:p>
                    <a:p>
                      <a:pPr marL="342900" indent="-342900">
                        <a:buAutoNum type="arabicPeriod"/>
                      </a:pPr>
                      <a:r>
                        <a:rPr lang="en-US" sz="1800" dirty="0"/>
                        <a:t>Any backend endpoint that has achieved a healthy state is eligible for receiving new flows.</a:t>
                      </a:r>
                    </a:p>
                  </a:txBody>
                  <a:tcPr/>
                </a:tc>
                <a:tc>
                  <a:txBody>
                    <a:bodyPr/>
                    <a:lstStyle/>
                    <a:p>
                      <a:r>
                        <a:rPr lang="en-US" sz="1800" dirty="0"/>
                        <a:t>The health probe is marked up when the instance responds with an HTTP status 200 within the timeout period. Considered healthy and mark the backend endpoint as healthy when: </a:t>
                      </a:r>
                    </a:p>
                    <a:p>
                      <a:pPr marL="342900" indent="-342900">
                        <a:buAutoNum type="arabicPeriod"/>
                      </a:pPr>
                      <a:r>
                        <a:rPr lang="en-US" sz="1800" dirty="0"/>
                        <a:t>The health probe is successful once after the VM boots. </a:t>
                      </a:r>
                    </a:p>
                    <a:p>
                      <a:pPr marL="342900" indent="-342900">
                        <a:buAutoNum type="arabicPeriod"/>
                      </a:pPr>
                      <a:r>
                        <a:rPr lang="en-US" sz="1800" dirty="0"/>
                        <a:t>Any backend endpoint that has achieved a healthy state is eligible for receiving new flows.</a:t>
                      </a:r>
                    </a:p>
                  </a:txBody>
                  <a:tcPr/>
                </a:tc>
                <a:extLst>
                  <a:ext uri="{0D108BD9-81ED-4DB2-BD59-A6C34878D82A}">
                    <a16:rowId xmlns:a16="http://schemas.microsoft.com/office/drawing/2014/main" val="3367103328"/>
                  </a:ext>
                </a:extLst>
              </a:tr>
            </a:tbl>
          </a:graphicData>
        </a:graphic>
      </p:graphicFrame>
    </p:spTree>
    <p:extLst>
      <p:ext uri="{BB962C8B-B14F-4D97-AF65-F5344CB8AC3E}">
        <p14:creationId xmlns:p14="http://schemas.microsoft.com/office/powerpoint/2010/main" val="64001041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0C25E8-BEF3-10A4-951E-C4D202E36E8E}"/>
              </a:ext>
            </a:extLst>
          </p:cNvPr>
          <p:cNvSpPr>
            <a:spLocks noGrp="1"/>
          </p:cNvSpPr>
          <p:nvPr>
            <p:ph type="title" idx="4294967295"/>
          </p:nvPr>
        </p:nvSpPr>
        <p:spPr>
          <a:xfrm>
            <a:off x="534691" y="457200"/>
            <a:ext cx="6750691" cy="553998"/>
          </a:xfrm>
        </p:spPr>
        <p:txBody>
          <a:bodyPr/>
          <a:lstStyle/>
          <a:p>
            <a:r>
              <a:rPr lang="en-US"/>
              <a:t>Probe down behavior</a:t>
            </a:r>
          </a:p>
        </p:txBody>
      </p:sp>
      <p:graphicFrame>
        <p:nvGraphicFramePr>
          <p:cNvPr id="2" name="Content Placeholder 5">
            <a:extLst>
              <a:ext uri="{FF2B5EF4-FFF2-40B4-BE49-F238E27FC236}">
                <a16:creationId xmlns:a16="http://schemas.microsoft.com/office/drawing/2014/main" id="{20EDD713-57EF-37D9-1AEA-A9F4937426F2}"/>
              </a:ext>
            </a:extLst>
          </p:cNvPr>
          <p:cNvGraphicFramePr>
            <a:graphicFrameLocks/>
          </p:cNvGraphicFramePr>
          <p:nvPr>
            <p:extLst>
              <p:ext uri="{D42A27DB-BD31-4B8C-83A1-F6EECF244321}">
                <p14:modId xmlns:p14="http://schemas.microsoft.com/office/powerpoint/2010/main" val="2381732535"/>
              </p:ext>
            </p:extLst>
          </p:nvPr>
        </p:nvGraphicFramePr>
        <p:xfrm>
          <a:off x="534691" y="1219569"/>
          <a:ext cx="11054796" cy="4819724"/>
        </p:xfrm>
        <a:graphic>
          <a:graphicData uri="http://schemas.openxmlformats.org/drawingml/2006/table">
            <a:tbl>
              <a:tblPr firstRow="1" bandRow="1">
                <a:tableStyleId>{5C22544A-7EE6-4342-B048-85BDC9FD1C3A}</a:tableStyleId>
              </a:tblPr>
              <a:tblGrid>
                <a:gridCol w="3351483">
                  <a:extLst>
                    <a:ext uri="{9D8B030D-6E8A-4147-A177-3AD203B41FA5}">
                      <a16:colId xmlns:a16="http://schemas.microsoft.com/office/drawing/2014/main" val="2363915418"/>
                    </a:ext>
                  </a:extLst>
                </a:gridCol>
                <a:gridCol w="4018381">
                  <a:extLst>
                    <a:ext uri="{9D8B030D-6E8A-4147-A177-3AD203B41FA5}">
                      <a16:colId xmlns:a16="http://schemas.microsoft.com/office/drawing/2014/main" val="3482605671"/>
                    </a:ext>
                  </a:extLst>
                </a:gridCol>
                <a:gridCol w="3684932">
                  <a:extLst>
                    <a:ext uri="{9D8B030D-6E8A-4147-A177-3AD203B41FA5}">
                      <a16:colId xmlns:a16="http://schemas.microsoft.com/office/drawing/2014/main" val="1561149424"/>
                    </a:ext>
                  </a:extLst>
                </a:gridCol>
              </a:tblGrid>
              <a:tr h="450499">
                <a:tc>
                  <a:txBody>
                    <a:bodyPr/>
                    <a:lstStyle/>
                    <a:p>
                      <a:r>
                        <a:rPr lang="en-US" sz="1800"/>
                        <a:t>Scenario</a:t>
                      </a:r>
                    </a:p>
                  </a:txBody>
                  <a:tcPr/>
                </a:tc>
                <a:tc>
                  <a:txBody>
                    <a:bodyPr/>
                    <a:lstStyle/>
                    <a:p>
                      <a:r>
                        <a:rPr lang="en-US" sz="1800"/>
                        <a:t>TCP Connections</a:t>
                      </a:r>
                    </a:p>
                  </a:txBody>
                  <a:tcPr/>
                </a:tc>
                <a:tc>
                  <a:txBody>
                    <a:bodyPr/>
                    <a:lstStyle/>
                    <a:p>
                      <a:r>
                        <a:rPr lang="en-US" sz="1800"/>
                        <a:t>UDP datagrams</a:t>
                      </a:r>
                    </a:p>
                  </a:txBody>
                  <a:tcPr/>
                </a:tc>
                <a:extLst>
                  <a:ext uri="{0D108BD9-81ED-4DB2-BD59-A6C34878D82A}">
                    <a16:rowId xmlns:a16="http://schemas.microsoft.com/office/drawing/2014/main" val="3038922103"/>
                  </a:ext>
                </a:extLst>
              </a:tr>
              <a:tr h="1888394">
                <a:tc>
                  <a:txBody>
                    <a:bodyPr/>
                    <a:lstStyle/>
                    <a:p>
                      <a:r>
                        <a:rPr lang="en-US" sz="1800"/>
                        <a:t>Single instance probes down</a:t>
                      </a:r>
                    </a:p>
                  </a:txBody>
                  <a:tcPr/>
                </a:tc>
                <a:tc>
                  <a:txBody>
                    <a:bodyPr/>
                    <a:lstStyle/>
                    <a:p>
                      <a:pPr marL="285750" indent="-285750">
                        <a:buFont typeface="Arial" panose="020B0604020202020204" pitchFamily="34" charset="0"/>
                        <a:buChar char="•"/>
                      </a:pPr>
                      <a:r>
                        <a:rPr lang="en-US" sz="1800"/>
                        <a:t>New TCP connections succeed to the remaining healthy backend endpoint(s).</a:t>
                      </a:r>
                    </a:p>
                    <a:p>
                      <a:pPr marL="285750" indent="-285750">
                        <a:buFont typeface="Arial" panose="020B0604020202020204" pitchFamily="34" charset="0"/>
                        <a:buChar char="•"/>
                      </a:pPr>
                      <a:r>
                        <a:rPr lang="en-US" sz="1800"/>
                        <a:t>Established TCP connections to backend endpoint will continue.</a:t>
                      </a:r>
                    </a:p>
                  </a:txBody>
                  <a:tcPr/>
                </a:tc>
                <a:tc>
                  <a:txBody>
                    <a:bodyPr/>
                    <a:lstStyle/>
                    <a:p>
                      <a:pPr marL="285750" indent="-285750">
                        <a:buFont typeface="Arial" panose="020B0604020202020204" pitchFamily="34" charset="0"/>
                        <a:buChar char="•"/>
                      </a:pPr>
                      <a:r>
                        <a:rPr lang="en-US" sz="1800"/>
                        <a:t>Existing UDP flows move to another healthy instance in the backend pool.</a:t>
                      </a:r>
                    </a:p>
                  </a:txBody>
                  <a:tcPr/>
                </a:tc>
                <a:extLst>
                  <a:ext uri="{0D108BD9-81ED-4DB2-BD59-A6C34878D82A}">
                    <a16:rowId xmlns:a16="http://schemas.microsoft.com/office/drawing/2014/main" val="3161828179"/>
                  </a:ext>
                </a:extLst>
              </a:tr>
              <a:tr h="2480831">
                <a:tc>
                  <a:txBody>
                    <a:bodyPr/>
                    <a:lstStyle/>
                    <a:p>
                      <a:r>
                        <a:rPr lang="en-US" sz="1800"/>
                        <a:t>All instances probe down</a:t>
                      </a:r>
                    </a:p>
                  </a:txBody>
                  <a:tcPr/>
                </a:tc>
                <a:tc>
                  <a:txBody>
                    <a:bodyPr/>
                    <a:lstStyle/>
                    <a:p>
                      <a:pPr marL="285750" indent="-285750">
                        <a:buFont typeface="Arial" panose="020B0604020202020204" pitchFamily="34" charset="0"/>
                        <a:buChar char="•"/>
                      </a:pPr>
                      <a:r>
                        <a:rPr lang="en-US" sz="1800"/>
                        <a:t>VIP will be marked as down and removed from BGP advertisement from MUX to Peer Router.</a:t>
                      </a:r>
                    </a:p>
                    <a:p>
                      <a:pPr marL="285750" indent="-285750">
                        <a:buFont typeface="Arial" panose="020B0604020202020204" pitchFamily="34" charset="0"/>
                        <a:buChar char="•"/>
                      </a:pPr>
                      <a:r>
                        <a:rPr lang="en-US" sz="1800"/>
                        <a:t>No new TCP connections are accepted.</a:t>
                      </a:r>
                    </a:p>
                    <a:p>
                      <a:pPr marL="285750" indent="-285750">
                        <a:buFont typeface="Arial" panose="020B0604020202020204" pitchFamily="34" charset="0"/>
                        <a:buChar char="•"/>
                      </a:pPr>
                      <a:r>
                        <a:rPr lang="en-US" sz="1800"/>
                        <a:t>All existing TCP connections are terminated.</a:t>
                      </a:r>
                    </a:p>
                  </a:txBody>
                  <a:tcPr/>
                </a:tc>
                <a:tc>
                  <a:txBody>
                    <a:bodyPr/>
                    <a:lstStyle/>
                    <a:p>
                      <a:pPr marL="285750" indent="-285750">
                        <a:buFont typeface="Arial" panose="020B0604020202020204" pitchFamily="34" charset="0"/>
                        <a:buChar char="•"/>
                      </a:pPr>
                      <a:r>
                        <a:rPr lang="en-US" sz="1800"/>
                        <a:t>All existing UDP flows terminate.</a:t>
                      </a:r>
                    </a:p>
                  </a:txBody>
                  <a:tcPr/>
                </a:tc>
                <a:extLst>
                  <a:ext uri="{0D108BD9-81ED-4DB2-BD59-A6C34878D82A}">
                    <a16:rowId xmlns:a16="http://schemas.microsoft.com/office/drawing/2014/main" val="1006279171"/>
                  </a:ext>
                </a:extLst>
              </a:tr>
            </a:tbl>
          </a:graphicData>
        </a:graphic>
      </p:graphicFrame>
    </p:spTree>
    <p:extLst>
      <p:ext uri="{BB962C8B-B14F-4D97-AF65-F5344CB8AC3E}">
        <p14:creationId xmlns:p14="http://schemas.microsoft.com/office/powerpoint/2010/main" val="388288976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D35BB-204E-D402-F9ED-4A655F28D8B2}"/>
              </a:ext>
            </a:extLst>
          </p:cNvPr>
          <p:cNvSpPr>
            <a:spLocks noGrp="1"/>
          </p:cNvSpPr>
          <p:nvPr>
            <p:ph type="title"/>
          </p:nvPr>
        </p:nvSpPr>
        <p:spPr>
          <a:xfrm>
            <a:off x="585216" y="2303300"/>
            <a:ext cx="7322167" cy="1231106"/>
          </a:xfrm>
        </p:spPr>
        <p:txBody>
          <a:bodyPr/>
          <a:lstStyle/>
          <a:p>
            <a:r>
              <a:rPr lang="en-US" sz="4000" spc="600">
                <a:solidFill>
                  <a:schemeClr val="tx1"/>
                </a:solidFill>
              </a:rPr>
              <a:t>Understand software load balancer</a:t>
            </a:r>
            <a:endParaRPr lang="en-US">
              <a:solidFill>
                <a:schemeClr val="tx1"/>
              </a:solidFill>
            </a:endParaRPr>
          </a:p>
        </p:txBody>
      </p:sp>
    </p:spTree>
    <p:extLst>
      <p:ext uri="{BB962C8B-B14F-4D97-AF65-F5344CB8AC3E}">
        <p14:creationId xmlns:p14="http://schemas.microsoft.com/office/powerpoint/2010/main" val="335169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0C25E8-BEF3-10A4-951E-C4D202E36E8E}"/>
              </a:ext>
            </a:extLst>
          </p:cNvPr>
          <p:cNvSpPr>
            <a:spLocks noGrp="1"/>
          </p:cNvSpPr>
          <p:nvPr>
            <p:ph type="title" idx="4294967295"/>
          </p:nvPr>
        </p:nvSpPr>
        <p:spPr>
          <a:xfrm>
            <a:off x="534692" y="457200"/>
            <a:ext cx="6760630" cy="553998"/>
          </a:xfrm>
        </p:spPr>
        <p:txBody>
          <a:bodyPr/>
          <a:lstStyle/>
          <a:p>
            <a:r>
              <a:rPr lang="en-US" dirty="0"/>
              <a:t>Health probes (VNET)</a:t>
            </a:r>
          </a:p>
        </p:txBody>
      </p:sp>
      <p:pic>
        <p:nvPicPr>
          <p:cNvPr id="6" name="Picture 5">
            <a:extLst>
              <a:ext uri="{FF2B5EF4-FFF2-40B4-BE49-F238E27FC236}">
                <a16:creationId xmlns:a16="http://schemas.microsoft.com/office/drawing/2014/main" id="{1CD18A31-DBDA-DDBB-D2E2-289F317AC187}"/>
              </a:ext>
            </a:extLst>
          </p:cNvPr>
          <p:cNvPicPr>
            <a:picLocks noChangeAspect="1"/>
          </p:cNvPicPr>
          <p:nvPr/>
        </p:nvPicPr>
        <p:blipFill>
          <a:blip r:embed="rId3"/>
          <a:stretch>
            <a:fillRect/>
          </a:stretch>
        </p:blipFill>
        <p:spPr>
          <a:xfrm>
            <a:off x="4184074" y="2470819"/>
            <a:ext cx="2990476" cy="2657143"/>
          </a:xfrm>
          <a:prstGeom prst="rect">
            <a:avLst/>
          </a:prstGeom>
        </p:spPr>
      </p:pic>
      <p:sp>
        <p:nvSpPr>
          <p:cNvPr id="7" name="Oval 6">
            <a:extLst>
              <a:ext uri="{FF2B5EF4-FFF2-40B4-BE49-F238E27FC236}">
                <a16:creationId xmlns:a16="http://schemas.microsoft.com/office/drawing/2014/main" id="{05B6AA67-B057-272F-AA91-9D303F72EED5}"/>
              </a:ext>
            </a:extLst>
          </p:cNvPr>
          <p:cNvSpPr/>
          <p:nvPr/>
        </p:nvSpPr>
        <p:spPr>
          <a:xfrm>
            <a:off x="4578302" y="3055429"/>
            <a:ext cx="167640" cy="161925"/>
          </a:xfrm>
          <a:prstGeom prst="ellipse">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embo"/>
              <a:ea typeface="+mn-ea"/>
              <a:cs typeface="+mn-cs"/>
            </a:endParaRPr>
          </a:p>
        </p:txBody>
      </p:sp>
    </p:spTree>
    <p:extLst>
      <p:ext uri="{BB962C8B-B14F-4D97-AF65-F5344CB8AC3E}">
        <p14:creationId xmlns:p14="http://schemas.microsoft.com/office/powerpoint/2010/main" val="13361367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3000" accel="50000" decel="50000" autoRev="1" fill="remove" grpId="0" nodeType="clickEffect">
                                  <p:stCondLst>
                                    <p:cond delay="0"/>
                                  </p:stCondLst>
                                  <p:childTnLst>
                                    <p:animMotion origin="layout" path="M -0.00078 0.00324 L -0.00078 0.19213 L 0.04857 0.19213 L 0.04857 0.2294 L 0.08946 0.2243 " pathEditMode="relative" ptsTypes="AAAAA">
                                      <p:cBhvr>
                                        <p:cTn id="6" dur="3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0C25E8-BEF3-10A4-951E-C4D202E36E8E}"/>
              </a:ext>
            </a:extLst>
          </p:cNvPr>
          <p:cNvSpPr>
            <a:spLocks noGrp="1"/>
          </p:cNvSpPr>
          <p:nvPr>
            <p:ph type="title" idx="4294967295"/>
          </p:nvPr>
        </p:nvSpPr>
        <p:spPr>
          <a:xfrm>
            <a:off x="534692" y="457200"/>
            <a:ext cx="5458604" cy="553998"/>
          </a:xfrm>
        </p:spPr>
        <p:txBody>
          <a:bodyPr/>
          <a:lstStyle/>
          <a:p>
            <a:r>
              <a:rPr lang="en-US"/>
              <a:t>Health probes (LNET)</a:t>
            </a:r>
          </a:p>
        </p:txBody>
      </p:sp>
      <p:pic>
        <p:nvPicPr>
          <p:cNvPr id="4" name="Picture 3">
            <a:extLst>
              <a:ext uri="{FF2B5EF4-FFF2-40B4-BE49-F238E27FC236}">
                <a16:creationId xmlns:a16="http://schemas.microsoft.com/office/drawing/2014/main" id="{299898FC-DAEF-E580-8E33-6EB6689DA43B}"/>
              </a:ext>
            </a:extLst>
          </p:cNvPr>
          <p:cNvPicPr>
            <a:picLocks noChangeAspect="1"/>
          </p:cNvPicPr>
          <p:nvPr/>
        </p:nvPicPr>
        <p:blipFill>
          <a:blip r:embed="rId3"/>
          <a:stretch>
            <a:fillRect/>
          </a:stretch>
        </p:blipFill>
        <p:spPr>
          <a:xfrm>
            <a:off x="2376529" y="2109055"/>
            <a:ext cx="6466667" cy="3704762"/>
          </a:xfrm>
          <a:prstGeom prst="rect">
            <a:avLst/>
          </a:prstGeom>
        </p:spPr>
      </p:pic>
      <p:sp>
        <p:nvSpPr>
          <p:cNvPr id="5" name="Oval 4">
            <a:extLst>
              <a:ext uri="{FF2B5EF4-FFF2-40B4-BE49-F238E27FC236}">
                <a16:creationId xmlns:a16="http://schemas.microsoft.com/office/drawing/2014/main" id="{58282CB9-A3A3-B4B3-4E7F-DF9274DC2ED6}"/>
              </a:ext>
            </a:extLst>
          </p:cNvPr>
          <p:cNvSpPr/>
          <p:nvPr/>
        </p:nvSpPr>
        <p:spPr>
          <a:xfrm>
            <a:off x="6140885" y="3716421"/>
            <a:ext cx="167640" cy="161925"/>
          </a:xfrm>
          <a:prstGeom prst="ellipse">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embo"/>
              <a:ea typeface="+mn-ea"/>
              <a:cs typeface="+mn-cs"/>
            </a:endParaRPr>
          </a:p>
        </p:txBody>
      </p:sp>
    </p:spTree>
    <p:extLst>
      <p:ext uri="{BB962C8B-B14F-4D97-AF65-F5344CB8AC3E}">
        <p14:creationId xmlns:p14="http://schemas.microsoft.com/office/powerpoint/2010/main" val="1066712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2000" accel="50000" decel="50000" autoRev="1" fill="remove" grpId="0" nodeType="clickEffect">
                                  <p:stCondLst>
                                    <p:cond delay="0"/>
                                  </p:stCondLst>
                                  <p:childTnLst>
                                    <p:animMotion origin="layout" path="M 0.00104 -0.00185 L -0.00365 0.23287 L -0.23138 0.2294 L -0.23138 -0.07268 L -0.18881 -0.07268 C -0.18907 0.00996 -0.18933 0.0926 -0.18972 0.17547 L 0.05039 0.17709 L 0.05039 0.2125 L 0.09414 0.21088 " pathEditMode="relative" ptsTypes="AAAAAAAAA">
                                      <p:cBhvr>
                                        <p:cTn id="6" dur="5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0C25E8-BEF3-10A4-951E-C4D202E36E8E}"/>
              </a:ext>
            </a:extLst>
          </p:cNvPr>
          <p:cNvSpPr>
            <a:spLocks noGrp="1"/>
          </p:cNvSpPr>
          <p:nvPr>
            <p:ph type="title" idx="4294967295"/>
          </p:nvPr>
        </p:nvSpPr>
        <p:spPr>
          <a:xfrm>
            <a:off x="534691" y="457200"/>
            <a:ext cx="5786595" cy="553998"/>
          </a:xfrm>
        </p:spPr>
        <p:txBody>
          <a:bodyPr/>
          <a:lstStyle/>
          <a:p>
            <a:r>
              <a:rPr lang="en-US"/>
              <a:t>MUX bypass (VNET)</a:t>
            </a:r>
          </a:p>
        </p:txBody>
      </p:sp>
      <p:sp>
        <p:nvSpPr>
          <p:cNvPr id="4" name="Content Placeholder 3">
            <a:extLst>
              <a:ext uri="{FF2B5EF4-FFF2-40B4-BE49-F238E27FC236}">
                <a16:creationId xmlns:a16="http://schemas.microsoft.com/office/drawing/2014/main" id="{BBED0861-3E03-B9C1-3238-1CC243663A3F}"/>
              </a:ext>
            </a:extLst>
          </p:cNvPr>
          <p:cNvSpPr>
            <a:spLocks noGrp="1"/>
          </p:cNvSpPr>
          <p:nvPr>
            <p:ph idx="4294967295"/>
          </p:nvPr>
        </p:nvSpPr>
        <p:spPr>
          <a:xfrm>
            <a:off x="774916" y="1435100"/>
            <a:ext cx="4966666" cy="4965700"/>
          </a:xfrm>
        </p:spPr>
        <p:txBody>
          <a:bodyPr>
            <a:normAutofit/>
          </a:bodyPr>
          <a:lstStyle/>
          <a:p>
            <a:r>
              <a:rPr lang="en-US"/>
              <a:t>SLB MUX notifies SLB Host Agent using ICMP Redirect.</a:t>
            </a:r>
          </a:p>
          <a:p>
            <a:r>
              <a:rPr lang="en-US"/>
              <a:t>SLB Host Agent programs VFP to enable direct connectivity between the Direct IPs (DIPs).</a:t>
            </a:r>
          </a:p>
          <a:p>
            <a:r>
              <a:rPr lang="en-US"/>
              <a:t>Traffic between the two DIPs is then routed directly between the Provider Addresses (PA) vs traversing through the MUXs.</a:t>
            </a:r>
          </a:p>
        </p:txBody>
      </p:sp>
      <p:pic>
        <p:nvPicPr>
          <p:cNvPr id="2" name="Content Placeholder 12">
            <a:extLst>
              <a:ext uri="{FF2B5EF4-FFF2-40B4-BE49-F238E27FC236}">
                <a16:creationId xmlns:a16="http://schemas.microsoft.com/office/drawing/2014/main" id="{136A8B4E-C46B-61A1-CC8A-5C6668D1A6F1}"/>
              </a:ext>
            </a:extLst>
          </p:cNvPr>
          <p:cNvPicPr>
            <a:picLocks noChangeAspect="1"/>
          </p:cNvPicPr>
          <p:nvPr/>
        </p:nvPicPr>
        <p:blipFill>
          <a:blip r:embed="rId3"/>
          <a:stretch>
            <a:fillRect/>
          </a:stretch>
        </p:blipFill>
        <p:spPr>
          <a:xfrm>
            <a:off x="6450420" y="1011198"/>
            <a:ext cx="5117803" cy="5304584"/>
          </a:xfrm>
          <a:prstGeom prst="rect">
            <a:avLst/>
          </a:prstGeom>
        </p:spPr>
      </p:pic>
    </p:spTree>
    <p:extLst>
      <p:ext uri="{BB962C8B-B14F-4D97-AF65-F5344CB8AC3E}">
        <p14:creationId xmlns:p14="http://schemas.microsoft.com/office/powerpoint/2010/main" val="255014038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0C25E8-BEF3-10A4-951E-C4D202E36E8E}"/>
              </a:ext>
            </a:extLst>
          </p:cNvPr>
          <p:cNvSpPr>
            <a:spLocks noGrp="1"/>
          </p:cNvSpPr>
          <p:nvPr>
            <p:ph type="title" idx="4294967295"/>
          </p:nvPr>
        </p:nvSpPr>
        <p:spPr>
          <a:xfrm>
            <a:off x="534691" y="457200"/>
            <a:ext cx="6134465" cy="553998"/>
          </a:xfrm>
        </p:spPr>
        <p:txBody>
          <a:bodyPr/>
          <a:lstStyle/>
          <a:p>
            <a:r>
              <a:rPr lang="en-US"/>
              <a:t>MUX bypass (Datapath)</a:t>
            </a:r>
          </a:p>
        </p:txBody>
      </p:sp>
      <p:pic>
        <p:nvPicPr>
          <p:cNvPr id="5" name="Picture 4">
            <a:extLst>
              <a:ext uri="{FF2B5EF4-FFF2-40B4-BE49-F238E27FC236}">
                <a16:creationId xmlns:a16="http://schemas.microsoft.com/office/drawing/2014/main" id="{FBAE1813-64C9-BD8E-DD67-81674D63A1FD}"/>
              </a:ext>
            </a:extLst>
          </p:cNvPr>
          <p:cNvPicPr>
            <a:picLocks noChangeAspect="1"/>
          </p:cNvPicPr>
          <p:nvPr/>
        </p:nvPicPr>
        <p:blipFill>
          <a:blip r:embed="rId3"/>
          <a:stretch>
            <a:fillRect/>
          </a:stretch>
        </p:blipFill>
        <p:spPr>
          <a:xfrm>
            <a:off x="1281428" y="1476207"/>
            <a:ext cx="9349505" cy="4999088"/>
          </a:xfrm>
          <a:prstGeom prst="rect">
            <a:avLst/>
          </a:prstGeom>
        </p:spPr>
      </p:pic>
      <p:sp>
        <p:nvSpPr>
          <p:cNvPr id="6" name="Oval 5">
            <a:extLst>
              <a:ext uri="{FF2B5EF4-FFF2-40B4-BE49-F238E27FC236}">
                <a16:creationId xmlns:a16="http://schemas.microsoft.com/office/drawing/2014/main" id="{0C0813E6-DEF6-D9A1-B766-777B0EBE078C}"/>
              </a:ext>
            </a:extLst>
          </p:cNvPr>
          <p:cNvSpPr/>
          <p:nvPr/>
        </p:nvSpPr>
        <p:spPr>
          <a:xfrm>
            <a:off x="9508715" y="3248778"/>
            <a:ext cx="152400" cy="1619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embo"/>
              <a:ea typeface="+mn-ea"/>
              <a:cs typeface="+mn-cs"/>
            </a:endParaRPr>
          </a:p>
        </p:txBody>
      </p:sp>
      <p:sp>
        <p:nvSpPr>
          <p:cNvPr id="7" name="Oval 6">
            <a:extLst>
              <a:ext uri="{FF2B5EF4-FFF2-40B4-BE49-F238E27FC236}">
                <a16:creationId xmlns:a16="http://schemas.microsoft.com/office/drawing/2014/main" id="{EE343106-5521-B3AE-3C23-2263C1074745}"/>
              </a:ext>
            </a:extLst>
          </p:cNvPr>
          <p:cNvSpPr/>
          <p:nvPr/>
        </p:nvSpPr>
        <p:spPr>
          <a:xfrm>
            <a:off x="5496275" y="3434698"/>
            <a:ext cx="152400" cy="161925"/>
          </a:xfrm>
          <a:prstGeom prst="ellipse">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embo"/>
              <a:ea typeface="+mn-ea"/>
              <a:cs typeface="+mn-cs"/>
            </a:endParaRPr>
          </a:p>
        </p:txBody>
      </p:sp>
      <p:sp>
        <p:nvSpPr>
          <p:cNvPr id="8" name="Oval 7">
            <a:extLst>
              <a:ext uri="{FF2B5EF4-FFF2-40B4-BE49-F238E27FC236}">
                <a16:creationId xmlns:a16="http://schemas.microsoft.com/office/drawing/2014/main" id="{7F6DE430-00F5-3BAF-BE6A-24208307A344}"/>
              </a:ext>
            </a:extLst>
          </p:cNvPr>
          <p:cNvSpPr/>
          <p:nvPr/>
        </p:nvSpPr>
        <p:spPr>
          <a:xfrm>
            <a:off x="5496275" y="3489127"/>
            <a:ext cx="152400" cy="161925"/>
          </a:xfrm>
          <a:prstGeom prst="ellipse">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embo"/>
              <a:ea typeface="+mn-ea"/>
              <a:cs typeface="+mn-cs"/>
            </a:endParaRPr>
          </a:p>
        </p:txBody>
      </p:sp>
      <p:sp>
        <p:nvSpPr>
          <p:cNvPr id="9" name="Oval 8">
            <a:extLst>
              <a:ext uri="{FF2B5EF4-FFF2-40B4-BE49-F238E27FC236}">
                <a16:creationId xmlns:a16="http://schemas.microsoft.com/office/drawing/2014/main" id="{351187AE-B0F2-0B6F-13E7-8EA53C5F650E}"/>
              </a:ext>
            </a:extLst>
          </p:cNvPr>
          <p:cNvSpPr/>
          <p:nvPr/>
        </p:nvSpPr>
        <p:spPr>
          <a:xfrm>
            <a:off x="9432515" y="6086474"/>
            <a:ext cx="152400" cy="1619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embo"/>
              <a:ea typeface="+mn-ea"/>
              <a:cs typeface="+mn-cs"/>
            </a:endParaRPr>
          </a:p>
        </p:txBody>
      </p:sp>
      <p:sp>
        <p:nvSpPr>
          <p:cNvPr id="10" name="Oval 9">
            <a:extLst>
              <a:ext uri="{FF2B5EF4-FFF2-40B4-BE49-F238E27FC236}">
                <a16:creationId xmlns:a16="http://schemas.microsoft.com/office/drawing/2014/main" id="{92F5A499-BC73-047D-744E-58A8A71300B0}"/>
              </a:ext>
            </a:extLst>
          </p:cNvPr>
          <p:cNvSpPr/>
          <p:nvPr/>
        </p:nvSpPr>
        <p:spPr>
          <a:xfrm>
            <a:off x="9521980" y="3248777"/>
            <a:ext cx="152400" cy="1619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embo"/>
              <a:ea typeface="+mn-ea"/>
              <a:cs typeface="+mn-cs"/>
            </a:endParaRPr>
          </a:p>
        </p:txBody>
      </p:sp>
    </p:spTree>
    <p:extLst>
      <p:ext uri="{BB962C8B-B14F-4D97-AF65-F5344CB8AC3E}">
        <p14:creationId xmlns:p14="http://schemas.microsoft.com/office/powerpoint/2010/main" val="38703472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026 -0.00348 L -0.27448 -0.00209 L -0.27448 -0.14653 L -0.60807 -0.14653 L -0.60807 0.07708 L -0.28307 0.07708 L -0.27995 0.3743 L -0.00964 0.37291 L -0.00886 0.39652 " pathEditMode="relative" ptsTypes="AAAAAAAAA">
                                      <p:cBhvr>
                                        <p:cTn id="6" dur="20000" fill="hold"/>
                                        <p:tgtEl>
                                          <p:spTgt spid="6"/>
                                        </p:tgtEl>
                                        <p:attrNameLst>
                                          <p:attrName>ppt_x</p:attrName>
                                          <p:attrName>ppt_y</p:attrName>
                                        </p:attrNameLst>
                                      </p:cBhvr>
                                    </p:animMotion>
                                  </p:childTnLst>
                                </p:cTn>
                              </p:par>
                            </p:childTnLst>
                          </p:cTn>
                        </p:par>
                        <p:par>
                          <p:cTn id="7" fill="hold">
                            <p:stCondLst>
                              <p:cond delay="20000"/>
                            </p:stCondLst>
                            <p:childTnLst>
                              <p:par>
                                <p:cTn id="8" presetID="0" presetClass="path" presetSubtype="0" accel="50000" decel="50000" fill="hold" grpId="0" nodeType="afterEffect">
                                  <p:stCondLst>
                                    <p:cond delay="0"/>
                                  </p:stCondLst>
                                  <p:childTnLst>
                                    <p:animMotion origin="layout" path="M -1.25E-6 0.0081 L 0.07266 0.00949 L 0.07422 -0.24051 L 0.22891 -0.24051 " pathEditMode="relative" ptsTypes="AAAA">
                                      <p:cBhvr>
                                        <p:cTn id="9" dur="20000" fill="hold"/>
                                        <p:tgtEl>
                                          <p:spTgt spid="7"/>
                                        </p:tgtEl>
                                        <p:attrNameLst>
                                          <p:attrName>ppt_x</p:attrName>
                                          <p:attrName>ppt_y</p:attrName>
                                        </p:attrNameLst>
                                      </p:cBhvr>
                                    </p:animMotion>
                                  </p:childTnLst>
                                </p:cTn>
                              </p:par>
                            </p:childTnLst>
                          </p:cTn>
                        </p:par>
                        <p:par>
                          <p:cTn id="10" fill="hold">
                            <p:stCondLst>
                              <p:cond delay="40000"/>
                            </p:stCondLst>
                            <p:childTnLst>
                              <p:par>
                                <p:cTn id="11" presetID="0" presetClass="path" presetSubtype="0" accel="50000" decel="50000" fill="hold" grpId="0" nodeType="afterEffect">
                                  <p:stCondLst>
                                    <p:cond delay="0"/>
                                  </p:stCondLst>
                                  <p:childTnLst>
                                    <p:animMotion origin="layout" path="M -0.00026 -0.00625 L -0.00026 -0.0382 L -0.60026 -0.04098 L -0.60104 -0.33125 L -0.27057 -0.33264 L -0.27057 -0.42292 L 0.00833 -0.4132 " pathEditMode="relative" ptsTypes="AAAAAAA">
                                      <p:cBhvr>
                                        <p:cTn id="12" dur="20000" fill="hold"/>
                                        <p:tgtEl>
                                          <p:spTgt spid="9"/>
                                        </p:tgtEl>
                                        <p:attrNameLst>
                                          <p:attrName>ppt_x</p:attrName>
                                          <p:attrName>ppt_y</p:attrName>
                                        </p:attrNameLst>
                                      </p:cBhvr>
                                    </p:animMotion>
                                  </p:childTnLst>
                                </p:cTn>
                              </p:par>
                            </p:childTnLst>
                          </p:cTn>
                        </p:par>
                        <p:par>
                          <p:cTn id="13" fill="hold">
                            <p:stCondLst>
                              <p:cond delay="60000"/>
                            </p:stCondLst>
                            <p:childTnLst>
                              <p:par>
                                <p:cTn id="14" presetID="0" presetClass="path" presetSubtype="0" accel="50000" decel="50000" fill="hold" grpId="0" nodeType="afterEffect">
                                  <p:stCondLst>
                                    <p:cond delay="0"/>
                                  </p:stCondLst>
                                  <p:childTnLst>
                                    <p:animMotion origin="layout" path="M -0.00156 0.00023 L 0.07266 0.00301 L 0.07266 0.13218 L 0.23281 0.13496 " pathEditMode="relative" ptsTypes="AAAA">
                                      <p:cBhvr>
                                        <p:cTn id="15" dur="20000" fill="hold"/>
                                        <p:tgtEl>
                                          <p:spTgt spid="8"/>
                                        </p:tgtEl>
                                        <p:attrNameLst>
                                          <p:attrName>ppt_x</p:attrName>
                                          <p:attrName>ppt_y</p:attrName>
                                        </p:attrNameLst>
                                      </p:cBhvr>
                                    </p:animMotion>
                                  </p:childTnLst>
                                </p:cTn>
                              </p:par>
                            </p:childTnLst>
                          </p:cTn>
                        </p:par>
                        <p:par>
                          <p:cTn id="16" fill="hold">
                            <p:stCondLst>
                              <p:cond delay="80000"/>
                            </p:stCondLst>
                            <p:childTnLst>
                              <p:par>
                                <p:cTn id="17" presetID="0" presetClass="path" presetSubtype="0" accel="50000" decel="50000" fill="hold" grpId="0" nodeType="afterEffect">
                                  <p:stCondLst>
                                    <p:cond delay="0"/>
                                  </p:stCondLst>
                                  <p:childTnLst>
                                    <p:animMotion origin="layout" path="M 0.00247 -0.00486 L -0.27643 -0.00903 L -0.27643 -0.15209 L -0.60833 -0.1507 L -0.60677 0.36875 L -0.00286 0.3743 L -0.60755 0.36875 L -0.60911 -0.14792 L -0.278 -0.14653 L -0.27865 -0.01181 L 0.00247 -0.00486 Z " pathEditMode="relative" ptsTypes="AAAAAAAAAAA">
                                      <p:cBhvr>
                                        <p:cTn id="18" dur="20000" fill="hold"/>
                                        <p:tgtEl>
                                          <p:spTgt spid="1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CF9BF-0DD1-CA70-7E23-29842F9FEBA9}"/>
              </a:ext>
            </a:extLst>
          </p:cNvPr>
          <p:cNvSpPr>
            <a:spLocks noGrp="1"/>
          </p:cNvSpPr>
          <p:nvPr>
            <p:ph type="title" idx="4294967295"/>
          </p:nvPr>
        </p:nvSpPr>
        <p:spPr>
          <a:xfrm>
            <a:off x="346074" y="609600"/>
            <a:ext cx="5216526" cy="851243"/>
          </a:xfrm>
        </p:spPr>
        <p:txBody>
          <a:bodyPr>
            <a:normAutofit/>
          </a:bodyPr>
          <a:lstStyle/>
          <a:p>
            <a:r>
              <a:rPr lang="en-US"/>
              <a:t>Lab	</a:t>
            </a:r>
          </a:p>
        </p:txBody>
      </p:sp>
      <p:sp>
        <p:nvSpPr>
          <p:cNvPr id="3" name="Content Placeholder 2">
            <a:extLst>
              <a:ext uri="{FF2B5EF4-FFF2-40B4-BE49-F238E27FC236}">
                <a16:creationId xmlns:a16="http://schemas.microsoft.com/office/drawing/2014/main" id="{7E60F16A-CDD1-4284-8AA4-5C08C92BD4C0}"/>
              </a:ext>
            </a:extLst>
          </p:cNvPr>
          <p:cNvSpPr>
            <a:spLocks noGrp="1"/>
          </p:cNvSpPr>
          <p:nvPr>
            <p:ph idx="4294967295"/>
          </p:nvPr>
        </p:nvSpPr>
        <p:spPr>
          <a:xfrm>
            <a:off x="550190" y="1600200"/>
            <a:ext cx="5216526" cy="3739896"/>
          </a:xfrm>
        </p:spPr>
        <p:txBody>
          <a:bodyPr>
            <a:normAutofit/>
          </a:bodyPr>
          <a:lstStyle/>
          <a:p>
            <a:pPr marL="457200" indent="-457200">
              <a:buFont typeface="+mj-lt"/>
              <a:buAutoNum type="arabicPeriod"/>
            </a:pPr>
            <a:r>
              <a:rPr lang="en-US"/>
              <a:t>Create public IP address.</a:t>
            </a:r>
          </a:p>
          <a:p>
            <a:pPr marL="457200" indent="-457200">
              <a:buFont typeface="+mj-lt"/>
              <a:buAutoNum type="arabicPeriod"/>
            </a:pPr>
            <a:r>
              <a:rPr lang="en-US"/>
              <a:t>Create load balancer with health probes.</a:t>
            </a:r>
          </a:p>
          <a:p>
            <a:pPr marL="457200" indent="-457200">
              <a:buFont typeface="+mj-lt"/>
              <a:buAutoNum type="arabicPeriod"/>
            </a:pPr>
            <a:r>
              <a:rPr lang="en-US"/>
              <a:t>Examine routes on TOR.</a:t>
            </a:r>
          </a:p>
        </p:txBody>
      </p:sp>
      <p:pic>
        <p:nvPicPr>
          <p:cNvPr id="9" name="Graphic 8" descr="Gears">
            <a:extLst>
              <a:ext uri="{FF2B5EF4-FFF2-40B4-BE49-F238E27FC236}">
                <a16:creationId xmlns:a16="http://schemas.microsoft.com/office/drawing/2014/main" id="{611F04DD-935E-76C9-E04C-A74CBE2FB6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17603" y="1460843"/>
            <a:ext cx="3951737" cy="3951737"/>
          </a:xfrm>
          <a:prstGeom prst="rect">
            <a:avLst/>
          </a:prstGeom>
        </p:spPr>
      </p:pic>
    </p:spTree>
    <p:extLst>
      <p:ext uri="{BB962C8B-B14F-4D97-AF65-F5344CB8AC3E}">
        <p14:creationId xmlns:p14="http://schemas.microsoft.com/office/powerpoint/2010/main" val="427556861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05C1-B22E-1951-1992-61824746D4E0}"/>
              </a:ext>
            </a:extLst>
          </p:cNvPr>
          <p:cNvSpPr>
            <a:spLocks noGrp="1"/>
          </p:cNvSpPr>
          <p:nvPr>
            <p:ph type="title" idx="4294967295"/>
          </p:nvPr>
        </p:nvSpPr>
        <p:spPr>
          <a:xfrm>
            <a:off x="705174" y="457200"/>
            <a:ext cx="10841064" cy="554038"/>
          </a:xfrm>
        </p:spPr>
        <p:txBody>
          <a:bodyPr/>
          <a:lstStyle/>
          <a:p>
            <a:r>
              <a:rPr lang="en-US">
                <a:ea typeface="Batang"/>
                <a:cs typeface="Segoe UI"/>
              </a:rPr>
              <a:t>Knowledge check</a:t>
            </a:r>
            <a:endParaRPr lang="en-US">
              <a:ea typeface="Batang"/>
            </a:endParaRPr>
          </a:p>
        </p:txBody>
      </p:sp>
      <p:sp>
        <p:nvSpPr>
          <p:cNvPr id="3" name="Content Placeholder 2">
            <a:extLst>
              <a:ext uri="{FF2B5EF4-FFF2-40B4-BE49-F238E27FC236}">
                <a16:creationId xmlns:a16="http://schemas.microsoft.com/office/drawing/2014/main" id="{D2202D92-066E-1E5B-0DE5-4F41D27DA976}"/>
              </a:ext>
            </a:extLst>
          </p:cNvPr>
          <p:cNvSpPr>
            <a:spLocks noGrp="1"/>
          </p:cNvSpPr>
          <p:nvPr>
            <p:ph idx="4294967295"/>
          </p:nvPr>
        </p:nvSpPr>
        <p:spPr>
          <a:xfrm>
            <a:off x="705174" y="1274564"/>
            <a:ext cx="10194474" cy="3877985"/>
          </a:xfrm>
        </p:spPr>
        <p:txBody>
          <a:bodyPr vert="horz" wrap="square" lIns="0" tIns="0" rIns="0" bIns="0" rtlCol="0" anchor="t">
            <a:spAutoFit/>
          </a:bodyPr>
          <a:lstStyle/>
          <a:p>
            <a:pPr marL="514350" indent="-514350">
              <a:buAutoNum type="arabicPeriod"/>
            </a:pPr>
            <a:r>
              <a:rPr lang="en-US">
                <a:ea typeface="Batang"/>
                <a:cs typeface="Segoe UI"/>
              </a:rPr>
              <a:t>What protocol does Load Balancer Health Probes support?</a:t>
            </a:r>
          </a:p>
          <a:p>
            <a:pPr marL="514350" indent="-514350">
              <a:buAutoNum type="arabicPeriod"/>
            </a:pPr>
            <a:r>
              <a:rPr lang="en-US">
                <a:ea typeface="Batang"/>
                <a:cs typeface="Segoe UI"/>
              </a:rPr>
              <a:t>What distribution algorithms exist to distribute traffic to backend pool resources?</a:t>
            </a:r>
          </a:p>
          <a:p>
            <a:pPr marL="514350" indent="-514350">
              <a:buAutoNum type="arabicPeriod"/>
            </a:pPr>
            <a:r>
              <a:rPr lang="en-US">
                <a:ea typeface="Batang"/>
                <a:cs typeface="Segoe UI"/>
              </a:rPr>
              <a:t>What happens to existing traffic when health probe marks a backend resource as down?</a:t>
            </a:r>
          </a:p>
          <a:p>
            <a:pPr marL="514350" indent="-514350">
              <a:buAutoNum type="arabicPeriod"/>
            </a:pPr>
            <a:endParaRPr lang="en-US">
              <a:ea typeface="Batang"/>
              <a:cs typeface="Segoe UI"/>
            </a:endParaRPr>
          </a:p>
          <a:p>
            <a:pPr marL="514350" indent="-514350">
              <a:buAutoNum type="arabicPeriod"/>
            </a:pPr>
            <a:endParaRPr lang="en-US">
              <a:ea typeface="Batang"/>
              <a:cs typeface="Segoe UI"/>
            </a:endParaRPr>
          </a:p>
          <a:p>
            <a:pPr marL="514350" indent="-514350">
              <a:buAutoNum type="arabicPeriod"/>
            </a:pPr>
            <a:endParaRPr lang="en-US">
              <a:cs typeface="Segoe UI"/>
            </a:endParaRPr>
          </a:p>
        </p:txBody>
      </p:sp>
    </p:spTree>
    <p:extLst>
      <p:ext uri="{BB962C8B-B14F-4D97-AF65-F5344CB8AC3E}">
        <p14:creationId xmlns:p14="http://schemas.microsoft.com/office/powerpoint/2010/main" val="302048673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D35BB-204E-D402-F9ED-4A655F28D8B2}"/>
              </a:ext>
            </a:extLst>
          </p:cNvPr>
          <p:cNvSpPr>
            <a:spLocks noGrp="1"/>
          </p:cNvSpPr>
          <p:nvPr>
            <p:ph type="title"/>
          </p:nvPr>
        </p:nvSpPr>
        <p:spPr>
          <a:xfrm>
            <a:off x="585216" y="2303300"/>
            <a:ext cx="4300293" cy="1231106"/>
          </a:xfrm>
        </p:spPr>
        <p:txBody>
          <a:bodyPr/>
          <a:lstStyle/>
          <a:p>
            <a:r>
              <a:rPr lang="en-US" sz="4000" spc="600">
                <a:solidFill>
                  <a:schemeClr val="tx1"/>
                </a:solidFill>
              </a:rPr>
              <a:t>Understand L3 forwarding</a:t>
            </a:r>
            <a:endParaRPr lang="en-US">
              <a:solidFill>
                <a:schemeClr val="tx1"/>
              </a:solidFill>
            </a:endParaRPr>
          </a:p>
        </p:txBody>
      </p:sp>
    </p:spTree>
    <p:extLst>
      <p:ext uri="{BB962C8B-B14F-4D97-AF65-F5344CB8AC3E}">
        <p14:creationId xmlns:p14="http://schemas.microsoft.com/office/powerpoint/2010/main" val="1313210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0C25E8-BEF3-10A4-951E-C4D202E36E8E}"/>
              </a:ext>
            </a:extLst>
          </p:cNvPr>
          <p:cNvSpPr>
            <a:spLocks noGrp="1"/>
          </p:cNvSpPr>
          <p:nvPr>
            <p:ph type="title" idx="4294967295"/>
          </p:nvPr>
        </p:nvSpPr>
        <p:spPr>
          <a:xfrm>
            <a:off x="534692" y="457200"/>
            <a:ext cx="4032546" cy="553998"/>
          </a:xfrm>
        </p:spPr>
        <p:txBody>
          <a:bodyPr/>
          <a:lstStyle/>
          <a:p>
            <a:r>
              <a:rPr lang="en-US"/>
              <a:t>L3 forwarding</a:t>
            </a:r>
          </a:p>
        </p:txBody>
      </p:sp>
      <p:sp>
        <p:nvSpPr>
          <p:cNvPr id="4" name="Content Placeholder 3">
            <a:extLst>
              <a:ext uri="{FF2B5EF4-FFF2-40B4-BE49-F238E27FC236}">
                <a16:creationId xmlns:a16="http://schemas.microsoft.com/office/drawing/2014/main" id="{BBED0861-3E03-B9C1-3238-1CC243663A3F}"/>
              </a:ext>
            </a:extLst>
          </p:cNvPr>
          <p:cNvSpPr>
            <a:spLocks noGrp="1"/>
          </p:cNvSpPr>
          <p:nvPr>
            <p:ph idx="4294967295"/>
          </p:nvPr>
        </p:nvSpPr>
        <p:spPr>
          <a:xfrm>
            <a:off x="534693" y="1416812"/>
            <a:ext cx="5354044" cy="4471924"/>
          </a:xfrm>
        </p:spPr>
        <p:txBody>
          <a:bodyPr>
            <a:normAutofit fontScale="92500" lnSpcReduction="20000"/>
          </a:bodyPr>
          <a:lstStyle/>
          <a:p>
            <a:r>
              <a:rPr lang="en-US" sz="2400"/>
              <a:t>Achieved by attaching a publicIpAddress resource to networkInterface.</a:t>
            </a:r>
          </a:p>
          <a:p>
            <a:r>
              <a:rPr lang="en-US" sz="2400"/>
              <a:t>Enables inbound/outbound connectivity external resources to the VM associated with networkInterface.</a:t>
            </a:r>
          </a:p>
          <a:p>
            <a:r>
              <a:rPr lang="en-US" sz="2400"/>
              <a:t>A public IP associated with VM, is 1:1 relationship and implemented as a stateless 1:1 NAT.</a:t>
            </a:r>
          </a:p>
          <a:p>
            <a:r>
              <a:rPr lang="en-US" sz="2400"/>
              <a:t>Commonly referred to as an Instance-Level Public IP (ILPIP) in Azure.</a:t>
            </a:r>
          </a:p>
          <a:p>
            <a:r>
              <a:rPr lang="en-US" sz="2400"/>
              <a:t>For outbound flows, this public IP address takes precedent.</a:t>
            </a:r>
          </a:p>
          <a:p>
            <a:r>
              <a:rPr lang="en-US" sz="2400"/>
              <a:t>Has all ephemeral ports available and does not matter if the VM is load balanced or not.</a:t>
            </a:r>
          </a:p>
        </p:txBody>
      </p:sp>
      <p:pic>
        <p:nvPicPr>
          <p:cNvPr id="2" name="Content Placeholder 6">
            <a:extLst>
              <a:ext uri="{FF2B5EF4-FFF2-40B4-BE49-F238E27FC236}">
                <a16:creationId xmlns:a16="http://schemas.microsoft.com/office/drawing/2014/main" id="{D9D506CD-601C-312C-DF57-F12A884868C0}"/>
              </a:ext>
            </a:extLst>
          </p:cNvPr>
          <p:cNvPicPr>
            <a:picLocks noChangeAspect="1"/>
          </p:cNvPicPr>
          <p:nvPr/>
        </p:nvPicPr>
        <p:blipFill>
          <a:blip r:embed="rId3"/>
          <a:stretch>
            <a:fillRect/>
          </a:stretch>
        </p:blipFill>
        <p:spPr>
          <a:xfrm>
            <a:off x="6096000" y="1598944"/>
            <a:ext cx="6021139" cy="3439400"/>
          </a:xfrm>
          <a:prstGeom prst="rect">
            <a:avLst/>
          </a:prstGeom>
        </p:spPr>
      </p:pic>
    </p:spTree>
    <p:extLst>
      <p:ext uri="{BB962C8B-B14F-4D97-AF65-F5344CB8AC3E}">
        <p14:creationId xmlns:p14="http://schemas.microsoft.com/office/powerpoint/2010/main" val="419557177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CF9BF-0DD1-CA70-7E23-29842F9FEBA9}"/>
              </a:ext>
            </a:extLst>
          </p:cNvPr>
          <p:cNvSpPr>
            <a:spLocks noGrp="1"/>
          </p:cNvSpPr>
          <p:nvPr>
            <p:ph type="title" idx="4294967295"/>
          </p:nvPr>
        </p:nvSpPr>
        <p:spPr>
          <a:xfrm>
            <a:off x="346074" y="609600"/>
            <a:ext cx="5216526" cy="851243"/>
          </a:xfrm>
        </p:spPr>
        <p:txBody>
          <a:bodyPr>
            <a:normAutofit/>
          </a:bodyPr>
          <a:lstStyle/>
          <a:p>
            <a:r>
              <a:rPr lang="en-US"/>
              <a:t>Lab	</a:t>
            </a:r>
          </a:p>
        </p:txBody>
      </p:sp>
      <p:sp>
        <p:nvSpPr>
          <p:cNvPr id="3" name="Content Placeholder 2">
            <a:extLst>
              <a:ext uri="{FF2B5EF4-FFF2-40B4-BE49-F238E27FC236}">
                <a16:creationId xmlns:a16="http://schemas.microsoft.com/office/drawing/2014/main" id="{7E60F16A-CDD1-4284-8AA4-5C08C92BD4C0}"/>
              </a:ext>
            </a:extLst>
          </p:cNvPr>
          <p:cNvSpPr>
            <a:spLocks noGrp="1"/>
          </p:cNvSpPr>
          <p:nvPr>
            <p:ph idx="4294967295"/>
          </p:nvPr>
        </p:nvSpPr>
        <p:spPr>
          <a:xfrm>
            <a:off x="413030" y="1515268"/>
            <a:ext cx="6033490" cy="3897312"/>
          </a:xfrm>
        </p:spPr>
        <p:txBody>
          <a:bodyPr>
            <a:normAutofit/>
          </a:bodyPr>
          <a:lstStyle/>
          <a:p>
            <a:pPr marL="457200" indent="-457200">
              <a:buFont typeface="+mj-lt"/>
              <a:buAutoNum type="arabicPeriod"/>
            </a:pPr>
            <a:r>
              <a:rPr lang="en-US" sz="2400"/>
              <a:t>Create a public IP address and enable TNC to public internet.</a:t>
            </a:r>
          </a:p>
          <a:p>
            <a:pPr marL="457200" indent="-457200">
              <a:buFont typeface="+mj-lt"/>
              <a:buAutoNum type="arabicPeriod"/>
            </a:pPr>
            <a:r>
              <a:rPr lang="en-US" sz="2400"/>
              <a:t>Create L3 forwarding for NIC.</a:t>
            </a:r>
          </a:p>
        </p:txBody>
      </p:sp>
      <p:pic>
        <p:nvPicPr>
          <p:cNvPr id="9" name="Graphic 8" descr="Gears">
            <a:extLst>
              <a:ext uri="{FF2B5EF4-FFF2-40B4-BE49-F238E27FC236}">
                <a16:creationId xmlns:a16="http://schemas.microsoft.com/office/drawing/2014/main" id="{611F04DD-935E-76C9-E04C-A74CBE2FB6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17603" y="1460843"/>
            <a:ext cx="3951737" cy="3951737"/>
          </a:xfrm>
          <a:prstGeom prst="rect">
            <a:avLst/>
          </a:prstGeom>
        </p:spPr>
      </p:pic>
    </p:spTree>
    <p:extLst>
      <p:ext uri="{BB962C8B-B14F-4D97-AF65-F5344CB8AC3E}">
        <p14:creationId xmlns:p14="http://schemas.microsoft.com/office/powerpoint/2010/main" val="276702213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05C1-B22E-1951-1992-61824746D4E0}"/>
              </a:ext>
            </a:extLst>
          </p:cNvPr>
          <p:cNvSpPr>
            <a:spLocks noGrp="1"/>
          </p:cNvSpPr>
          <p:nvPr>
            <p:ph type="title" idx="4294967295"/>
          </p:nvPr>
        </p:nvSpPr>
        <p:spPr>
          <a:xfrm>
            <a:off x="705174" y="457200"/>
            <a:ext cx="10841064" cy="554038"/>
          </a:xfrm>
        </p:spPr>
        <p:txBody>
          <a:bodyPr/>
          <a:lstStyle/>
          <a:p>
            <a:r>
              <a:rPr lang="en-US">
                <a:ea typeface="Batang"/>
                <a:cs typeface="Segoe UI"/>
              </a:rPr>
              <a:t>Knowledge check</a:t>
            </a:r>
            <a:endParaRPr lang="en-US">
              <a:ea typeface="Batang"/>
            </a:endParaRPr>
          </a:p>
        </p:txBody>
      </p:sp>
      <p:sp>
        <p:nvSpPr>
          <p:cNvPr id="3" name="Content Placeholder 2">
            <a:extLst>
              <a:ext uri="{FF2B5EF4-FFF2-40B4-BE49-F238E27FC236}">
                <a16:creationId xmlns:a16="http://schemas.microsoft.com/office/drawing/2014/main" id="{D2202D92-066E-1E5B-0DE5-4F41D27DA976}"/>
              </a:ext>
            </a:extLst>
          </p:cNvPr>
          <p:cNvSpPr>
            <a:spLocks noGrp="1"/>
          </p:cNvSpPr>
          <p:nvPr>
            <p:ph idx="4294967295"/>
          </p:nvPr>
        </p:nvSpPr>
        <p:spPr>
          <a:xfrm>
            <a:off x="705174" y="1465580"/>
            <a:ext cx="9636690" cy="947952"/>
          </a:xfrm>
        </p:spPr>
        <p:txBody>
          <a:bodyPr vert="horz" wrap="square" lIns="0" tIns="0" rIns="0" bIns="0" rtlCol="0" anchor="t">
            <a:spAutoFit/>
          </a:bodyPr>
          <a:lstStyle/>
          <a:p>
            <a:pPr marL="514350" indent="-514350">
              <a:buFont typeface="Wingdings" panose="05000000000000000000" pitchFamily="2" charset="2"/>
              <a:buAutoNum type="arabicPeriod"/>
            </a:pPr>
            <a:r>
              <a:rPr lang="en-US">
                <a:ea typeface="Batang"/>
                <a:cs typeface="Segoe UI"/>
              </a:rPr>
              <a:t>What ports are exposed with an instance-level public IP?</a:t>
            </a:r>
          </a:p>
          <a:p>
            <a:pPr marL="514350" indent="-514350">
              <a:buAutoNum type="arabicPeriod"/>
            </a:pPr>
            <a:endParaRPr lang="en-US">
              <a:cs typeface="Segoe UI"/>
            </a:endParaRPr>
          </a:p>
        </p:txBody>
      </p:sp>
    </p:spTree>
    <p:extLst>
      <p:ext uri="{BB962C8B-B14F-4D97-AF65-F5344CB8AC3E}">
        <p14:creationId xmlns:p14="http://schemas.microsoft.com/office/powerpoint/2010/main" val="385503082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DFBDFC8C-6B07-5244-C38B-6EDF1B3D5E2F}"/>
              </a:ext>
            </a:extLst>
          </p:cNvPr>
          <p:cNvSpPr txBox="1">
            <a:spLocks/>
          </p:cNvSpPr>
          <p:nvPr/>
        </p:nvSpPr>
        <p:spPr>
          <a:xfrm>
            <a:off x="837282" y="457200"/>
            <a:ext cx="8361802" cy="55403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r>
              <a:rPr lang="en-US"/>
              <a:t>What is Software Load Balancer?</a:t>
            </a:r>
          </a:p>
        </p:txBody>
      </p:sp>
      <p:sp>
        <p:nvSpPr>
          <p:cNvPr id="3" name="Content Placeholder 3">
            <a:extLst>
              <a:ext uri="{FF2B5EF4-FFF2-40B4-BE49-F238E27FC236}">
                <a16:creationId xmlns:a16="http://schemas.microsoft.com/office/drawing/2014/main" id="{2211E4FE-9409-8427-1790-219DE9019117}"/>
              </a:ext>
            </a:extLst>
          </p:cNvPr>
          <p:cNvSpPr txBox="1">
            <a:spLocks/>
          </p:cNvSpPr>
          <p:nvPr/>
        </p:nvSpPr>
        <p:spPr>
          <a:xfrm>
            <a:off x="837282" y="1435100"/>
            <a:ext cx="10181556" cy="439504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Software Load Balancer (SLB) is a NAT-based layer-4 load balancer.</a:t>
            </a:r>
          </a:p>
          <a:p>
            <a:r>
              <a:rPr lang="en-US" dirty="0"/>
              <a:t>Enables load balancing for North-South and East-West TCP/UDP traffic.</a:t>
            </a:r>
          </a:p>
          <a:p>
            <a:r>
              <a:rPr lang="en-US" dirty="0"/>
              <a:t>Allows load balancing of public and internal network traffic.</a:t>
            </a:r>
          </a:p>
          <a:p>
            <a:r>
              <a:rPr lang="en-US" dirty="0"/>
              <a:t>Health probes monitor the state of resources.</a:t>
            </a:r>
          </a:p>
          <a:p>
            <a:r>
              <a:rPr lang="en-US" dirty="0"/>
              <a:t>Managed via SLB Manager Service within Network Controller.</a:t>
            </a:r>
          </a:p>
          <a:p>
            <a:pPr marL="0" indent="0">
              <a:buFont typeface="Wingdings" panose="05000000000000000000" pitchFamily="2" charset="2"/>
              <a:buNone/>
            </a:pPr>
            <a:endParaRPr lang="en-US" dirty="0"/>
          </a:p>
          <a:p>
            <a:endParaRPr lang="en-US" dirty="0"/>
          </a:p>
        </p:txBody>
      </p:sp>
    </p:spTree>
    <p:extLst>
      <p:ext uri="{BB962C8B-B14F-4D97-AF65-F5344CB8AC3E}">
        <p14:creationId xmlns:p14="http://schemas.microsoft.com/office/powerpoint/2010/main" val="36581931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D35BB-204E-D402-F9ED-4A655F28D8B2}"/>
              </a:ext>
            </a:extLst>
          </p:cNvPr>
          <p:cNvSpPr>
            <a:spLocks noGrp="1"/>
          </p:cNvSpPr>
          <p:nvPr>
            <p:ph type="title"/>
          </p:nvPr>
        </p:nvSpPr>
        <p:spPr>
          <a:xfrm>
            <a:off x="585216" y="2918853"/>
            <a:ext cx="5057938" cy="615553"/>
          </a:xfrm>
        </p:spPr>
        <p:txBody>
          <a:bodyPr/>
          <a:lstStyle/>
          <a:p>
            <a:r>
              <a:rPr lang="en-US" sz="4000" spc="600">
                <a:solidFill>
                  <a:schemeClr val="tx1"/>
                </a:solidFill>
              </a:rPr>
              <a:t>Understand outbound NAT</a:t>
            </a:r>
            <a:endParaRPr lang="en-US">
              <a:solidFill>
                <a:schemeClr val="tx1"/>
              </a:solidFill>
            </a:endParaRPr>
          </a:p>
        </p:txBody>
      </p:sp>
    </p:spTree>
    <p:extLst>
      <p:ext uri="{BB962C8B-B14F-4D97-AF65-F5344CB8AC3E}">
        <p14:creationId xmlns:p14="http://schemas.microsoft.com/office/powerpoint/2010/main" val="3912910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0C25E8-BEF3-10A4-951E-C4D202E36E8E}"/>
              </a:ext>
            </a:extLst>
          </p:cNvPr>
          <p:cNvSpPr>
            <a:spLocks noGrp="1"/>
          </p:cNvSpPr>
          <p:nvPr>
            <p:ph type="title" idx="4294967295"/>
          </p:nvPr>
        </p:nvSpPr>
        <p:spPr>
          <a:xfrm>
            <a:off x="534692" y="457200"/>
            <a:ext cx="4032546" cy="553998"/>
          </a:xfrm>
        </p:spPr>
        <p:txBody>
          <a:bodyPr/>
          <a:lstStyle/>
          <a:p>
            <a:r>
              <a:rPr lang="en-US"/>
              <a:t>Outbound NAT</a:t>
            </a:r>
          </a:p>
        </p:txBody>
      </p:sp>
      <p:sp>
        <p:nvSpPr>
          <p:cNvPr id="4" name="Content Placeholder 3">
            <a:extLst>
              <a:ext uri="{FF2B5EF4-FFF2-40B4-BE49-F238E27FC236}">
                <a16:creationId xmlns:a16="http://schemas.microsoft.com/office/drawing/2014/main" id="{BBED0861-3E03-B9C1-3238-1CC243663A3F}"/>
              </a:ext>
            </a:extLst>
          </p:cNvPr>
          <p:cNvSpPr>
            <a:spLocks noGrp="1"/>
          </p:cNvSpPr>
          <p:nvPr>
            <p:ph idx="4294967295"/>
          </p:nvPr>
        </p:nvSpPr>
        <p:spPr>
          <a:xfrm>
            <a:off x="534693" y="1325372"/>
            <a:ext cx="5162020" cy="4929124"/>
          </a:xfrm>
        </p:spPr>
        <p:txBody>
          <a:bodyPr>
            <a:normAutofit fontScale="85000" lnSpcReduction="20000"/>
          </a:bodyPr>
          <a:lstStyle/>
          <a:p>
            <a:pPr>
              <a:lnSpc>
                <a:spcPct val="90000"/>
              </a:lnSpc>
            </a:pPr>
            <a:r>
              <a:rPr lang="en-US" sz="2800" spc="160"/>
              <a:t>Forwards traffic from network interface to external destination.</a:t>
            </a:r>
          </a:p>
          <a:p>
            <a:pPr>
              <a:lnSpc>
                <a:spcPct val="90000"/>
              </a:lnSpc>
            </a:pPr>
            <a:r>
              <a:rPr lang="en-US" sz="2800" spc="160"/>
              <a:t>Can be applied to single or multiple network interfaces.</a:t>
            </a:r>
          </a:p>
          <a:p>
            <a:pPr>
              <a:lnSpc>
                <a:spcPct val="90000"/>
              </a:lnSpc>
            </a:pPr>
            <a:r>
              <a:rPr lang="en-US" sz="2800" spc="160"/>
              <a:t>Used for outbound connectivity only, with no direct access inbound.</a:t>
            </a:r>
          </a:p>
          <a:p>
            <a:pPr>
              <a:lnSpc>
                <a:spcPct val="90000"/>
              </a:lnSpc>
            </a:pPr>
            <a:r>
              <a:rPr lang="en-US" sz="2800" spc="160"/>
              <a:t>In Azure Stack Hub and Azure, this is commonly referred to as default outbound access.</a:t>
            </a:r>
          </a:p>
          <a:p>
            <a:pPr>
              <a:lnSpc>
                <a:spcPct val="90000"/>
              </a:lnSpc>
            </a:pPr>
            <a:r>
              <a:rPr lang="en-US" sz="2800" spc="160"/>
              <a:t>Ephemeral ports for the VIP are shared by resources for outbound and have higher probability of encountering SNAT exhaustion.</a:t>
            </a:r>
          </a:p>
        </p:txBody>
      </p:sp>
      <p:pic>
        <p:nvPicPr>
          <p:cNvPr id="2" name="Content Placeholder 6">
            <a:extLst>
              <a:ext uri="{FF2B5EF4-FFF2-40B4-BE49-F238E27FC236}">
                <a16:creationId xmlns:a16="http://schemas.microsoft.com/office/drawing/2014/main" id="{F07E407F-BA7D-348D-8680-0996B2343B4D}"/>
              </a:ext>
            </a:extLst>
          </p:cNvPr>
          <p:cNvPicPr>
            <a:picLocks noChangeAspect="1"/>
          </p:cNvPicPr>
          <p:nvPr/>
        </p:nvPicPr>
        <p:blipFill>
          <a:blip r:embed="rId3"/>
          <a:stretch>
            <a:fillRect/>
          </a:stretch>
        </p:blipFill>
        <p:spPr>
          <a:xfrm>
            <a:off x="5729252" y="585759"/>
            <a:ext cx="6339431" cy="3593049"/>
          </a:xfrm>
          <a:prstGeom prst="rect">
            <a:avLst/>
          </a:prstGeom>
        </p:spPr>
      </p:pic>
    </p:spTree>
    <p:extLst>
      <p:ext uri="{BB962C8B-B14F-4D97-AF65-F5344CB8AC3E}">
        <p14:creationId xmlns:p14="http://schemas.microsoft.com/office/powerpoint/2010/main" val="196088754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05C1-B22E-1951-1992-61824746D4E0}"/>
              </a:ext>
            </a:extLst>
          </p:cNvPr>
          <p:cNvSpPr>
            <a:spLocks noGrp="1"/>
          </p:cNvSpPr>
          <p:nvPr>
            <p:ph type="title" idx="4294967295"/>
          </p:nvPr>
        </p:nvSpPr>
        <p:spPr>
          <a:xfrm>
            <a:off x="705174" y="457200"/>
            <a:ext cx="10841064" cy="554038"/>
          </a:xfrm>
        </p:spPr>
        <p:txBody>
          <a:bodyPr/>
          <a:lstStyle/>
          <a:p>
            <a:r>
              <a:rPr lang="en-US">
                <a:ea typeface="Batang"/>
                <a:cs typeface="Segoe UI"/>
              </a:rPr>
              <a:t>Knowledge check</a:t>
            </a:r>
            <a:endParaRPr lang="en-US">
              <a:ea typeface="Batang"/>
            </a:endParaRPr>
          </a:p>
        </p:txBody>
      </p:sp>
      <p:sp>
        <p:nvSpPr>
          <p:cNvPr id="3" name="Content Placeholder 2">
            <a:extLst>
              <a:ext uri="{FF2B5EF4-FFF2-40B4-BE49-F238E27FC236}">
                <a16:creationId xmlns:a16="http://schemas.microsoft.com/office/drawing/2014/main" id="{D2202D92-066E-1E5B-0DE5-4F41D27DA976}"/>
              </a:ext>
            </a:extLst>
          </p:cNvPr>
          <p:cNvSpPr>
            <a:spLocks noGrp="1"/>
          </p:cNvSpPr>
          <p:nvPr>
            <p:ph idx="4294967295"/>
          </p:nvPr>
        </p:nvSpPr>
        <p:spPr>
          <a:xfrm>
            <a:off x="705174" y="1456436"/>
            <a:ext cx="9173920" cy="2412968"/>
          </a:xfrm>
        </p:spPr>
        <p:txBody>
          <a:bodyPr vert="horz" wrap="square" lIns="0" tIns="0" rIns="0" bIns="0" rtlCol="0" anchor="t">
            <a:spAutoFit/>
          </a:bodyPr>
          <a:lstStyle/>
          <a:p>
            <a:pPr marL="514350" indent="-514350">
              <a:buFont typeface="Wingdings" panose="05000000000000000000" pitchFamily="2" charset="2"/>
              <a:buAutoNum type="arabicPeriod"/>
            </a:pPr>
            <a:r>
              <a:rPr lang="en-US">
                <a:ea typeface="Batang"/>
                <a:cs typeface="Segoe UI"/>
              </a:rPr>
              <a:t>If ipConfiguration is associated to outbound NAT, can it accept incoming requests? </a:t>
            </a:r>
          </a:p>
          <a:p>
            <a:pPr marL="514350" indent="-514350">
              <a:buAutoNum type="arabicPeriod"/>
            </a:pPr>
            <a:endParaRPr lang="en-US">
              <a:ea typeface="Batang"/>
              <a:cs typeface="Segoe UI"/>
            </a:endParaRPr>
          </a:p>
          <a:p>
            <a:pPr marL="514350" indent="-514350">
              <a:buAutoNum type="arabicPeriod"/>
            </a:pPr>
            <a:endParaRPr lang="en-US">
              <a:ea typeface="Batang"/>
              <a:cs typeface="Segoe UI"/>
            </a:endParaRPr>
          </a:p>
          <a:p>
            <a:pPr marL="514350" indent="-514350">
              <a:buAutoNum type="arabicPeriod"/>
            </a:pPr>
            <a:endParaRPr lang="en-US">
              <a:cs typeface="Segoe UI"/>
            </a:endParaRPr>
          </a:p>
        </p:txBody>
      </p:sp>
    </p:spTree>
    <p:extLst>
      <p:ext uri="{BB962C8B-B14F-4D97-AF65-F5344CB8AC3E}">
        <p14:creationId xmlns:p14="http://schemas.microsoft.com/office/powerpoint/2010/main" val="144728406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D35BB-204E-D402-F9ED-4A655F28D8B2}"/>
              </a:ext>
            </a:extLst>
          </p:cNvPr>
          <p:cNvSpPr>
            <a:spLocks noGrp="1"/>
          </p:cNvSpPr>
          <p:nvPr>
            <p:ph type="title"/>
          </p:nvPr>
        </p:nvSpPr>
        <p:spPr>
          <a:xfrm>
            <a:off x="585216" y="2303300"/>
            <a:ext cx="6102967" cy="1231106"/>
          </a:xfrm>
        </p:spPr>
        <p:txBody>
          <a:bodyPr/>
          <a:lstStyle/>
          <a:p>
            <a:r>
              <a:rPr lang="en-US" sz="4000" spc="600">
                <a:solidFill>
                  <a:schemeClr val="tx1"/>
                </a:solidFill>
              </a:rPr>
              <a:t>Understand component tracing</a:t>
            </a:r>
            <a:endParaRPr lang="en-US">
              <a:solidFill>
                <a:schemeClr val="tx1"/>
              </a:solidFill>
            </a:endParaRPr>
          </a:p>
        </p:txBody>
      </p:sp>
    </p:spTree>
    <p:extLst>
      <p:ext uri="{BB962C8B-B14F-4D97-AF65-F5344CB8AC3E}">
        <p14:creationId xmlns:p14="http://schemas.microsoft.com/office/powerpoint/2010/main" val="80170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0C25E8-BEF3-10A4-951E-C4D202E36E8E}"/>
              </a:ext>
            </a:extLst>
          </p:cNvPr>
          <p:cNvSpPr>
            <a:spLocks noGrp="1"/>
          </p:cNvSpPr>
          <p:nvPr>
            <p:ph type="title" idx="4294967295"/>
          </p:nvPr>
        </p:nvSpPr>
        <p:spPr>
          <a:xfrm>
            <a:off x="534692" y="457200"/>
            <a:ext cx="4032546" cy="553998"/>
          </a:xfrm>
        </p:spPr>
        <p:txBody>
          <a:bodyPr/>
          <a:lstStyle/>
          <a:p>
            <a:r>
              <a:rPr lang="en-US"/>
              <a:t>ETW logs</a:t>
            </a:r>
          </a:p>
        </p:txBody>
      </p:sp>
      <p:sp>
        <p:nvSpPr>
          <p:cNvPr id="4" name="Content Placeholder 3">
            <a:extLst>
              <a:ext uri="{FF2B5EF4-FFF2-40B4-BE49-F238E27FC236}">
                <a16:creationId xmlns:a16="http://schemas.microsoft.com/office/drawing/2014/main" id="{BBED0861-3E03-B9C1-3238-1CC243663A3F}"/>
              </a:ext>
            </a:extLst>
          </p:cNvPr>
          <p:cNvSpPr>
            <a:spLocks noGrp="1"/>
          </p:cNvSpPr>
          <p:nvPr>
            <p:ph idx="4294967295"/>
          </p:nvPr>
        </p:nvSpPr>
        <p:spPr>
          <a:xfrm>
            <a:off x="534692" y="1325372"/>
            <a:ext cx="11417085" cy="4599940"/>
          </a:xfrm>
        </p:spPr>
        <p:txBody>
          <a:bodyPr>
            <a:noAutofit/>
          </a:bodyPr>
          <a:lstStyle/>
          <a:p>
            <a:pPr marL="285750" indent="-285750">
              <a:buFont typeface="Arial" panose="020B0604020202020204" pitchFamily="34" charset="0"/>
              <a:buChar char="•"/>
            </a:pPr>
            <a:r>
              <a:rPr lang="en-US" sz="2400"/>
              <a:t>Manifest-style ETW messages.</a:t>
            </a:r>
          </a:p>
          <a:p>
            <a:pPr marL="285750" indent="-285750">
              <a:buFont typeface="Arial" panose="020B0604020202020204" pitchFamily="34" charset="0"/>
              <a:buChar char="•"/>
            </a:pPr>
            <a:r>
              <a:rPr lang="en-US" sz="2400"/>
              <a:t>ETW events are logged on the MUXs as well as on the Hypervisor hosts.</a:t>
            </a:r>
          </a:p>
          <a:p>
            <a:pPr marL="662940" lvl="2"/>
            <a:r>
              <a:rPr lang="en-US" sz="2400"/>
              <a:t>MUX tracing includes data related to packet processing.</a:t>
            </a:r>
          </a:p>
          <a:p>
            <a:pPr marL="662940" lvl="2"/>
            <a:r>
              <a:rPr lang="en-US" sz="2400"/>
              <a:t>Hypervisor tracing includes data related to programming VIPs and is enabled by default.</a:t>
            </a:r>
          </a:p>
          <a:p>
            <a:pPr marL="285750" indent="-285750">
              <a:buFont typeface="Arial" panose="020B0604020202020204" pitchFamily="34" charset="0"/>
              <a:buChar char="•"/>
            </a:pPr>
            <a:r>
              <a:rPr lang="en-US" sz="2400"/>
              <a:t>ETW traces are binary and must be decoded to make them human readable.</a:t>
            </a:r>
          </a:p>
          <a:p>
            <a:pPr marL="285750" indent="-285750">
              <a:buFont typeface="Arial" panose="020B0604020202020204" pitchFamily="34" charset="0"/>
              <a:buChar char="•"/>
            </a:pPr>
            <a:r>
              <a:rPr lang="en-US" sz="2400"/>
              <a:t>Need to be decoded by NETSH.</a:t>
            </a:r>
          </a:p>
          <a:p>
            <a:pPr marL="662940" lvl="2"/>
            <a:r>
              <a:rPr lang="en-US" sz="2400"/>
              <a:t>For reliable decoding, must be decoded on the box where the trace was captured.</a:t>
            </a:r>
          </a:p>
        </p:txBody>
      </p:sp>
    </p:spTree>
    <p:extLst>
      <p:ext uri="{BB962C8B-B14F-4D97-AF65-F5344CB8AC3E}">
        <p14:creationId xmlns:p14="http://schemas.microsoft.com/office/powerpoint/2010/main" val="120401832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0C25E8-BEF3-10A4-951E-C4D202E36E8E}"/>
              </a:ext>
            </a:extLst>
          </p:cNvPr>
          <p:cNvSpPr>
            <a:spLocks noGrp="1"/>
          </p:cNvSpPr>
          <p:nvPr>
            <p:ph type="title" idx="4294967295"/>
          </p:nvPr>
        </p:nvSpPr>
        <p:spPr>
          <a:xfrm>
            <a:off x="534692" y="457200"/>
            <a:ext cx="7784360" cy="553998"/>
          </a:xfrm>
        </p:spPr>
        <p:txBody>
          <a:bodyPr/>
          <a:lstStyle/>
          <a:p>
            <a:r>
              <a:rPr lang="en-US"/>
              <a:t>SLB manager trace logging</a:t>
            </a:r>
          </a:p>
        </p:txBody>
      </p:sp>
      <p:sp>
        <p:nvSpPr>
          <p:cNvPr id="4" name="Content Placeholder 3">
            <a:extLst>
              <a:ext uri="{FF2B5EF4-FFF2-40B4-BE49-F238E27FC236}">
                <a16:creationId xmlns:a16="http://schemas.microsoft.com/office/drawing/2014/main" id="{BBED0861-3E03-B9C1-3238-1CC243663A3F}"/>
              </a:ext>
            </a:extLst>
          </p:cNvPr>
          <p:cNvSpPr>
            <a:spLocks noGrp="1"/>
          </p:cNvSpPr>
          <p:nvPr>
            <p:ph idx="4294967295"/>
          </p:nvPr>
        </p:nvSpPr>
        <p:spPr>
          <a:xfrm>
            <a:off x="534692" y="1243076"/>
            <a:ext cx="11417085" cy="3716338"/>
          </a:xfrm>
        </p:spPr>
        <p:txBody>
          <a:bodyPr>
            <a:normAutofit/>
          </a:bodyPr>
          <a:lstStyle/>
          <a:p>
            <a:r>
              <a:rPr lang="en-US"/>
              <a:t>As SLB Manager is part of the Network Controller, refer to the M1_Network_Controller module regarding trace logging.</a:t>
            </a:r>
          </a:p>
        </p:txBody>
      </p:sp>
    </p:spTree>
    <p:extLst>
      <p:ext uri="{BB962C8B-B14F-4D97-AF65-F5344CB8AC3E}">
        <p14:creationId xmlns:p14="http://schemas.microsoft.com/office/powerpoint/2010/main" val="262236546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0C25E8-BEF3-10A4-951E-C4D202E36E8E}"/>
              </a:ext>
            </a:extLst>
          </p:cNvPr>
          <p:cNvSpPr>
            <a:spLocks noGrp="1"/>
          </p:cNvSpPr>
          <p:nvPr>
            <p:ph type="title" idx="4294967295"/>
          </p:nvPr>
        </p:nvSpPr>
        <p:spPr>
          <a:xfrm>
            <a:off x="534692" y="457200"/>
            <a:ext cx="6273612" cy="695739"/>
          </a:xfrm>
        </p:spPr>
        <p:txBody>
          <a:bodyPr/>
          <a:lstStyle/>
          <a:p>
            <a:r>
              <a:rPr lang="en-US"/>
              <a:t>MUX ETW providers</a:t>
            </a:r>
          </a:p>
        </p:txBody>
      </p:sp>
      <p:sp>
        <p:nvSpPr>
          <p:cNvPr id="4" name="Content Placeholder 3">
            <a:extLst>
              <a:ext uri="{FF2B5EF4-FFF2-40B4-BE49-F238E27FC236}">
                <a16:creationId xmlns:a16="http://schemas.microsoft.com/office/drawing/2014/main" id="{BBED0861-3E03-B9C1-3238-1CC243663A3F}"/>
              </a:ext>
            </a:extLst>
          </p:cNvPr>
          <p:cNvSpPr>
            <a:spLocks noGrp="1"/>
          </p:cNvSpPr>
          <p:nvPr>
            <p:ph idx="4294967295"/>
          </p:nvPr>
        </p:nvSpPr>
        <p:spPr>
          <a:xfrm>
            <a:off x="534692" y="2816671"/>
            <a:ext cx="10959640" cy="2816351"/>
          </a:xfrm>
        </p:spPr>
        <p:txBody>
          <a:bodyPr>
            <a:no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a:t>Some of the providers are enabled by default.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a:t>These will be contained within the C:\Windows\Tracing\SdnDiagnostics\Logs directory.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a:t>The optional providers need to be enabled manually. They capture a lot of data, so only recommended to enable for debug purposes when troubleshooting.</a:t>
            </a:r>
          </a:p>
          <a:p>
            <a:pPr marL="742950" lvl="1" indent="-285750">
              <a:buFont typeface="Arial" panose="020B0604020202020204" pitchFamily="34" charset="0"/>
              <a:buChar char="•"/>
              <a:defRPr/>
            </a:pPr>
            <a:r>
              <a:rPr lang="en-US">
                <a:cs typeface="Segoe UI" panose="020B0502040204020203" pitchFamily="34" charset="0"/>
                <a:hlinkClick r:id="rId3">
                  <a:extLst>
                    <a:ext uri="{A12FA001-AC4F-418D-AE19-62706E023703}">
                      <ahyp:hlinkClr xmlns:ahyp="http://schemas.microsoft.com/office/drawing/2018/hyperlinkcolor" val="tx"/>
                    </a:ext>
                  </a:extLst>
                </a:hlinkClick>
              </a:rPr>
              <a:t>Start SdnNetshTrace · microsoft/SdnDiagnostics Wiki (github.com)</a:t>
            </a:r>
            <a:r>
              <a:rPr lang="en-US">
                <a:cs typeface="Segoe UI" panose="020B0502040204020203" pitchFamily="34" charset="0"/>
              </a:rPr>
              <a:t>.</a:t>
            </a:r>
          </a:p>
          <a:p>
            <a:pPr marL="742950" lvl="1" indent="-285750">
              <a:buFont typeface="Arial" panose="020B0604020202020204" pitchFamily="34" charset="0"/>
              <a:buChar char="•"/>
              <a:defRPr/>
            </a:pPr>
            <a:r>
              <a:rPr lang="en-US">
                <a:cs typeface="Segoe UI" panose="020B0502040204020203" pitchFamily="34" charset="0"/>
                <a:hlinkClick r:id="rId4">
                  <a:extLst>
                    <a:ext uri="{A12FA001-AC4F-418D-AE19-62706E023703}">
                      <ahyp:hlinkClr xmlns:ahyp="http://schemas.microsoft.com/office/drawing/2018/hyperlinkcolor" val="tx"/>
                    </a:ext>
                  </a:extLst>
                </a:hlinkClick>
              </a:rPr>
              <a:t>Stop SdnNetshTrace · microsoft/SdnDiagnostics Wiki (github.com)</a:t>
            </a:r>
            <a:r>
              <a:rPr lang="en-US">
                <a:cs typeface="Segoe UI" panose="020B0502040204020203" pitchFamily="34" charset="0"/>
              </a:rPr>
              <a:t>.</a:t>
            </a:r>
          </a:p>
          <a:p>
            <a:pPr marL="742950" lvl="1" indent="-285750">
              <a:buFont typeface="Arial" panose="020B0604020202020204" pitchFamily="34" charset="0"/>
              <a:buChar char="•"/>
              <a:defRPr/>
            </a:pPr>
            <a:r>
              <a:rPr lang="en-US">
                <a:cs typeface="Segoe UI" panose="020B0502040204020203" pitchFamily="34" charset="0"/>
                <a:hlinkClick r:id="rId5">
                  <a:extLst>
                    <a:ext uri="{A12FA001-AC4F-418D-AE19-62706E023703}">
                      <ahyp:hlinkClr xmlns:ahyp="http://schemas.microsoft.com/office/drawing/2018/hyperlinkcolor" val="tx"/>
                    </a:ext>
                  </a:extLst>
                </a:hlinkClick>
              </a:rPr>
              <a:t>Start SdnEtwTraceCapture · microsoft/SdnDiagnostics Wiki (github.com)</a:t>
            </a:r>
            <a:r>
              <a:rPr lang="en-US">
                <a:cs typeface="Segoe UI" panose="020B0502040204020203" pitchFamily="34" charset="0"/>
              </a:rPr>
              <a:t>.</a:t>
            </a:r>
          </a:p>
          <a:p>
            <a:pPr marL="742950" lvl="1" indent="-285750">
              <a:buFont typeface="Arial" panose="020B0604020202020204" pitchFamily="34" charset="0"/>
              <a:buChar char="•"/>
              <a:defRPr/>
            </a:pPr>
            <a:r>
              <a:rPr lang="en-US">
                <a:cs typeface="Segoe UI" panose="020B0502040204020203" pitchFamily="34" charset="0"/>
                <a:hlinkClick r:id="rId6">
                  <a:extLst>
                    <a:ext uri="{A12FA001-AC4F-418D-AE19-62706E023703}">
                      <ahyp:hlinkClr xmlns:ahyp="http://schemas.microsoft.com/office/drawing/2018/hyperlinkcolor" val="tx"/>
                    </a:ext>
                  </a:extLst>
                </a:hlinkClick>
              </a:rPr>
              <a:t>Stop SdnEtwTraceCapture · microsoft/SdnDiagnostics Wiki (github.com)</a:t>
            </a:r>
            <a:r>
              <a:rPr lang="en-US">
                <a:cs typeface="Segoe UI" panose="020B0502040204020203" pitchFamily="34" charset="0"/>
              </a:rPr>
              <a:t>.</a:t>
            </a:r>
          </a:p>
        </p:txBody>
      </p:sp>
      <p:graphicFrame>
        <p:nvGraphicFramePr>
          <p:cNvPr id="2" name="Content Placeholder 4">
            <a:extLst>
              <a:ext uri="{FF2B5EF4-FFF2-40B4-BE49-F238E27FC236}">
                <a16:creationId xmlns:a16="http://schemas.microsoft.com/office/drawing/2014/main" id="{4CEA8580-C816-C195-A7B4-24D0AC8C997E}"/>
              </a:ext>
            </a:extLst>
          </p:cNvPr>
          <p:cNvGraphicFramePr>
            <a:graphicFrameLocks/>
          </p:cNvGraphicFramePr>
          <p:nvPr>
            <p:extLst>
              <p:ext uri="{D42A27DB-BD31-4B8C-83A1-F6EECF244321}">
                <p14:modId xmlns:p14="http://schemas.microsoft.com/office/powerpoint/2010/main" val="3637793841"/>
              </p:ext>
            </p:extLst>
          </p:nvPr>
        </p:nvGraphicFramePr>
        <p:xfrm>
          <a:off x="534692" y="1224978"/>
          <a:ext cx="10959641" cy="1188720"/>
        </p:xfrm>
        <a:graphic>
          <a:graphicData uri="http://schemas.openxmlformats.org/drawingml/2006/table">
            <a:tbl>
              <a:tblPr firstRow="1" bandRow="1">
                <a:tableStyleId>{5C22544A-7EE6-4342-B048-85BDC9FD1C3A}</a:tableStyleId>
              </a:tblPr>
              <a:tblGrid>
                <a:gridCol w="4279584">
                  <a:extLst>
                    <a:ext uri="{9D8B030D-6E8A-4147-A177-3AD203B41FA5}">
                      <a16:colId xmlns:a16="http://schemas.microsoft.com/office/drawing/2014/main" val="3353548359"/>
                    </a:ext>
                  </a:extLst>
                </a:gridCol>
                <a:gridCol w="5262412">
                  <a:extLst>
                    <a:ext uri="{9D8B030D-6E8A-4147-A177-3AD203B41FA5}">
                      <a16:colId xmlns:a16="http://schemas.microsoft.com/office/drawing/2014/main" val="1181561713"/>
                    </a:ext>
                  </a:extLst>
                </a:gridCol>
                <a:gridCol w="1417645">
                  <a:extLst>
                    <a:ext uri="{9D8B030D-6E8A-4147-A177-3AD203B41FA5}">
                      <a16:colId xmlns:a16="http://schemas.microsoft.com/office/drawing/2014/main" val="88121711"/>
                    </a:ext>
                  </a:extLst>
                </a:gridCol>
              </a:tblGrid>
              <a:tr h="302314">
                <a:tc>
                  <a:txBody>
                    <a:bodyPr/>
                    <a:lstStyle/>
                    <a:p>
                      <a:r>
                        <a:rPr lang="en-US" sz="2000" b="0"/>
                        <a:t>Provider</a:t>
                      </a:r>
                    </a:p>
                  </a:txBody>
                  <a:tcPr marL="139401" marR="139401"/>
                </a:tc>
                <a:tc>
                  <a:txBody>
                    <a:bodyPr/>
                    <a:lstStyle/>
                    <a:p>
                      <a:r>
                        <a:rPr lang="en-US" sz="2000" b="0"/>
                        <a:t>GUID</a:t>
                      </a:r>
                    </a:p>
                  </a:txBody>
                  <a:tcPr marL="139401" marR="139401"/>
                </a:tc>
                <a:tc>
                  <a:txBody>
                    <a:bodyPr/>
                    <a:lstStyle/>
                    <a:p>
                      <a:r>
                        <a:rPr lang="en-US" sz="2000" b="0"/>
                        <a:t>Enabled</a:t>
                      </a:r>
                    </a:p>
                  </a:txBody>
                  <a:tcPr marL="139401" marR="139401"/>
                </a:tc>
                <a:extLst>
                  <a:ext uri="{0D108BD9-81ED-4DB2-BD59-A6C34878D82A}">
                    <a16:rowId xmlns:a16="http://schemas.microsoft.com/office/drawing/2014/main" val="1668951667"/>
                  </a:ext>
                </a:extLst>
              </a:tr>
              <a:tr h="302314">
                <a:tc>
                  <a:txBody>
                    <a:bodyPr/>
                    <a:lstStyle/>
                    <a:p>
                      <a:r>
                        <a:rPr lang="en-US" sz="2000"/>
                        <a:t>Microsoft-Windows-SlbMuxDriver</a:t>
                      </a:r>
                    </a:p>
                  </a:txBody>
                  <a:tcPr marL="139401" marR="139401" anchor="ctr"/>
                </a:tc>
                <a:tc>
                  <a:txBody>
                    <a:bodyPr/>
                    <a:lstStyle/>
                    <a:p>
                      <a:r>
                        <a:rPr lang="en-US" sz="2000"/>
                        <a:t>645B8679-5451-4C36-9857-A90E7DBF97BC</a:t>
                      </a:r>
                    </a:p>
                  </a:txBody>
                  <a:tcPr marL="139401" marR="139401" anchor="ctr"/>
                </a:tc>
                <a:tc>
                  <a:txBody>
                    <a:bodyPr/>
                    <a:lstStyle/>
                    <a:p>
                      <a:r>
                        <a:rPr lang="en-US" sz="2000"/>
                        <a:t>Optional</a:t>
                      </a:r>
                    </a:p>
                  </a:txBody>
                  <a:tcPr marL="139401" marR="139401" anchor="ctr"/>
                </a:tc>
                <a:extLst>
                  <a:ext uri="{0D108BD9-81ED-4DB2-BD59-A6C34878D82A}">
                    <a16:rowId xmlns:a16="http://schemas.microsoft.com/office/drawing/2014/main" val="4005494836"/>
                  </a:ext>
                </a:extLst>
              </a:tr>
              <a:tr h="302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Microsoft-Windows-SlbMux</a:t>
                      </a:r>
                    </a:p>
                  </a:txBody>
                  <a:tcPr marL="139401" marR="13940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6C2350F8-F827-4B74-AD0C-714A92E22576</a:t>
                      </a:r>
                    </a:p>
                  </a:txBody>
                  <a:tcPr marL="139401" marR="13940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Default</a:t>
                      </a:r>
                    </a:p>
                  </a:txBody>
                  <a:tcPr marL="139401" marR="139401" anchor="ctr"/>
                </a:tc>
                <a:extLst>
                  <a:ext uri="{0D108BD9-81ED-4DB2-BD59-A6C34878D82A}">
                    <a16:rowId xmlns:a16="http://schemas.microsoft.com/office/drawing/2014/main" val="112208211"/>
                  </a:ext>
                </a:extLst>
              </a:tr>
            </a:tbl>
          </a:graphicData>
        </a:graphic>
      </p:graphicFrame>
    </p:spTree>
    <p:extLst>
      <p:ext uri="{BB962C8B-B14F-4D97-AF65-F5344CB8AC3E}">
        <p14:creationId xmlns:p14="http://schemas.microsoft.com/office/powerpoint/2010/main" val="336164718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0C25E8-BEF3-10A4-951E-C4D202E36E8E}"/>
              </a:ext>
            </a:extLst>
          </p:cNvPr>
          <p:cNvSpPr>
            <a:spLocks noGrp="1"/>
          </p:cNvSpPr>
          <p:nvPr>
            <p:ph type="title" idx="4294967295"/>
          </p:nvPr>
        </p:nvSpPr>
        <p:spPr>
          <a:xfrm>
            <a:off x="534692" y="457200"/>
            <a:ext cx="6233856" cy="553998"/>
          </a:xfrm>
        </p:spPr>
        <p:txBody>
          <a:bodyPr/>
          <a:lstStyle/>
          <a:p>
            <a:r>
              <a:rPr lang="en-US"/>
              <a:t>Host ETW providers</a:t>
            </a:r>
          </a:p>
        </p:txBody>
      </p:sp>
      <p:sp>
        <p:nvSpPr>
          <p:cNvPr id="4" name="Content Placeholder 3">
            <a:extLst>
              <a:ext uri="{FF2B5EF4-FFF2-40B4-BE49-F238E27FC236}">
                <a16:creationId xmlns:a16="http://schemas.microsoft.com/office/drawing/2014/main" id="{BBED0861-3E03-B9C1-3238-1CC243663A3F}"/>
              </a:ext>
            </a:extLst>
          </p:cNvPr>
          <p:cNvSpPr>
            <a:spLocks noGrp="1"/>
          </p:cNvSpPr>
          <p:nvPr>
            <p:ph idx="4294967295"/>
          </p:nvPr>
        </p:nvSpPr>
        <p:spPr>
          <a:xfrm>
            <a:off x="534693" y="3276600"/>
            <a:ext cx="11069043" cy="1874838"/>
          </a:xfrm>
        </p:spPr>
        <p:txBody>
          <a:bodyPr>
            <a:norm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a:t>ETW tracing for these providers is enabled by default when Server is added to the SDN fabric.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a:t>Contained within the C:\Windows\Tracing\SdnDiagnostics\Logs directory.</a:t>
            </a:r>
          </a:p>
        </p:txBody>
      </p:sp>
      <p:graphicFrame>
        <p:nvGraphicFramePr>
          <p:cNvPr id="6" name="Content Placeholder 4">
            <a:extLst>
              <a:ext uri="{FF2B5EF4-FFF2-40B4-BE49-F238E27FC236}">
                <a16:creationId xmlns:a16="http://schemas.microsoft.com/office/drawing/2014/main" id="{1D884DCE-977B-4860-76AC-27D20F7EB458}"/>
              </a:ext>
            </a:extLst>
          </p:cNvPr>
          <p:cNvGraphicFramePr>
            <a:graphicFrameLocks/>
          </p:cNvGraphicFramePr>
          <p:nvPr>
            <p:extLst>
              <p:ext uri="{D42A27DB-BD31-4B8C-83A1-F6EECF244321}">
                <p14:modId xmlns:p14="http://schemas.microsoft.com/office/powerpoint/2010/main" val="2816862449"/>
              </p:ext>
            </p:extLst>
          </p:nvPr>
        </p:nvGraphicFramePr>
        <p:xfrm>
          <a:off x="534692" y="1244739"/>
          <a:ext cx="11069044" cy="1798320"/>
        </p:xfrm>
        <a:graphic>
          <a:graphicData uri="http://schemas.openxmlformats.org/drawingml/2006/table">
            <a:tbl>
              <a:tblPr firstRow="1" bandRow="1">
                <a:tableStyleId>{5C22544A-7EE6-4342-B048-85BDC9FD1C3A}</a:tableStyleId>
              </a:tblPr>
              <a:tblGrid>
                <a:gridCol w="4256764">
                  <a:extLst>
                    <a:ext uri="{9D8B030D-6E8A-4147-A177-3AD203B41FA5}">
                      <a16:colId xmlns:a16="http://schemas.microsoft.com/office/drawing/2014/main" val="3353548359"/>
                    </a:ext>
                  </a:extLst>
                </a:gridCol>
                <a:gridCol w="5337370">
                  <a:extLst>
                    <a:ext uri="{9D8B030D-6E8A-4147-A177-3AD203B41FA5}">
                      <a16:colId xmlns:a16="http://schemas.microsoft.com/office/drawing/2014/main" val="1181561713"/>
                    </a:ext>
                  </a:extLst>
                </a:gridCol>
                <a:gridCol w="1474910">
                  <a:extLst>
                    <a:ext uri="{9D8B030D-6E8A-4147-A177-3AD203B41FA5}">
                      <a16:colId xmlns:a16="http://schemas.microsoft.com/office/drawing/2014/main" val="1606750649"/>
                    </a:ext>
                  </a:extLst>
                </a:gridCol>
              </a:tblGrid>
              <a:tr h="302314">
                <a:tc>
                  <a:txBody>
                    <a:bodyPr/>
                    <a:lstStyle/>
                    <a:p>
                      <a:r>
                        <a:rPr lang="en-US" sz="2000" b="0"/>
                        <a:t>Provider</a:t>
                      </a:r>
                    </a:p>
                  </a:txBody>
                  <a:tcPr marL="139401" marR="139401"/>
                </a:tc>
                <a:tc>
                  <a:txBody>
                    <a:bodyPr/>
                    <a:lstStyle/>
                    <a:p>
                      <a:r>
                        <a:rPr lang="en-US" sz="2000" b="0"/>
                        <a:t>GUID</a:t>
                      </a:r>
                    </a:p>
                  </a:txBody>
                  <a:tcPr marL="139401" marR="139401"/>
                </a:tc>
                <a:tc>
                  <a:txBody>
                    <a:bodyPr/>
                    <a:lstStyle/>
                    <a:p>
                      <a:r>
                        <a:rPr lang="en-US" sz="2000" b="0"/>
                        <a:t>Enabled</a:t>
                      </a:r>
                    </a:p>
                  </a:txBody>
                  <a:tcPr marL="139401" marR="139401"/>
                </a:tc>
                <a:extLst>
                  <a:ext uri="{0D108BD9-81ED-4DB2-BD59-A6C34878D82A}">
                    <a16:rowId xmlns:a16="http://schemas.microsoft.com/office/drawing/2014/main" val="1668951667"/>
                  </a:ext>
                </a:extLst>
              </a:tr>
              <a:tr h="302314">
                <a:tc>
                  <a:txBody>
                    <a:bodyPr/>
                    <a:lstStyle/>
                    <a:p>
                      <a:r>
                        <a:rPr lang="en-US" sz="2000"/>
                        <a:t>Microsoft-Windows-SoftwareLoadBalancer-HostPlugin</a:t>
                      </a:r>
                    </a:p>
                  </a:txBody>
                  <a:tcPr marL="139401" marR="139401" anchor="ctr"/>
                </a:tc>
                <a:tc>
                  <a:txBody>
                    <a:bodyPr/>
                    <a:lstStyle/>
                    <a:p>
                      <a:r>
                        <a:rPr lang="en-US" sz="2000"/>
                        <a:t>2380C5EE-AB89-4D14-B2E6-142200CB703C</a:t>
                      </a:r>
                    </a:p>
                  </a:txBody>
                  <a:tcPr marL="139401" marR="139401" anchor="ctr"/>
                </a:tc>
                <a:tc>
                  <a:txBody>
                    <a:bodyPr/>
                    <a:lstStyle/>
                    <a:p>
                      <a:r>
                        <a:rPr lang="en-US" sz="2000"/>
                        <a:t>Default</a:t>
                      </a:r>
                    </a:p>
                  </a:txBody>
                  <a:tcPr marL="139401" marR="139401" anchor="ctr"/>
                </a:tc>
                <a:extLst>
                  <a:ext uri="{0D108BD9-81ED-4DB2-BD59-A6C34878D82A}">
                    <a16:rowId xmlns:a16="http://schemas.microsoft.com/office/drawing/2014/main" val="4005494836"/>
                  </a:ext>
                </a:extLst>
              </a:tr>
              <a:tr h="302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Microsoft.Windows.Networking.SlbHostPlugin</a:t>
                      </a:r>
                    </a:p>
                  </a:txBody>
                  <a:tcPr marL="139401" marR="13940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8C9B3AFD-0666-5ACE-6F3F-F2C46AE92584</a:t>
                      </a:r>
                    </a:p>
                  </a:txBody>
                  <a:tcPr marL="139401" marR="13940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Default</a:t>
                      </a:r>
                    </a:p>
                  </a:txBody>
                  <a:tcPr marL="139401" marR="139401" anchor="ctr"/>
                </a:tc>
                <a:extLst>
                  <a:ext uri="{0D108BD9-81ED-4DB2-BD59-A6C34878D82A}">
                    <a16:rowId xmlns:a16="http://schemas.microsoft.com/office/drawing/2014/main" val="112208211"/>
                  </a:ext>
                </a:extLst>
              </a:tr>
            </a:tbl>
          </a:graphicData>
        </a:graphic>
      </p:graphicFrame>
    </p:spTree>
    <p:extLst>
      <p:ext uri="{BB962C8B-B14F-4D97-AF65-F5344CB8AC3E}">
        <p14:creationId xmlns:p14="http://schemas.microsoft.com/office/powerpoint/2010/main" val="30524842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0C25E8-BEF3-10A4-951E-C4D202E36E8E}"/>
              </a:ext>
            </a:extLst>
          </p:cNvPr>
          <p:cNvSpPr>
            <a:spLocks noGrp="1"/>
          </p:cNvSpPr>
          <p:nvPr>
            <p:ph type="title" idx="4294967295"/>
          </p:nvPr>
        </p:nvSpPr>
        <p:spPr>
          <a:xfrm>
            <a:off x="534692" y="457200"/>
            <a:ext cx="4032546" cy="553998"/>
          </a:xfrm>
        </p:spPr>
        <p:txBody>
          <a:bodyPr/>
          <a:lstStyle/>
          <a:p>
            <a:r>
              <a:rPr lang="en-US"/>
              <a:t>Event logs</a:t>
            </a:r>
          </a:p>
        </p:txBody>
      </p:sp>
      <p:sp>
        <p:nvSpPr>
          <p:cNvPr id="4" name="Content Placeholder 3">
            <a:extLst>
              <a:ext uri="{FF2B5EF4-FFF2-40B4-BE49-F238E27FC236}">
                <a16:creationId xmlns:a16="http://schemas.microsoft.com/office/drawing/2014/main" id="{BBED0861-3E03-B9C1-3238-1CC243663A3F}"/>
              </a:ext>
            </a:extLst>
          </p:cNvPr>
          <p:cNvSpPr>
            <a:spLocks noGrp="1"/>
          </p:cNvSpPr>
          <p:nvPr>
            <p:ph idx="4294967295"/>
          </p:nvPr>
        </p:nvSpPr>
        <p:spPr>
          <a:xfrm>
            <a:off x="534692" y="1106424"/>
            <a:ext cx="11306787" cy="5522976"/>
          </a:xfrm>
        </p:spPr>
        <p:txBody>
          <a:bodyPr>
            <a:noAutofit/>
          </a:bodyPr>
          <a:lstStyle/>
          <a:p>
            <a:pPr marL="285750" indent="-285750">
              <a:buFont typeface="Arial" panose="020B0604020202020204" pitchFamily="34" charset="0"/>
              <a:buChar char="•"/>
            </a:pPr>
            <a:r>
              <a:rPr lang="en-US" sz="2400"/>
              <a:t>Admin and Operational channel logs are automatically enabled for the SLB MUX and SLB Host Agent.</a:t>
            </a:r>
          </a:p>
          <a:p>
            <a:pPr marL="971550" lvl="1" indent="-285750">
              <a:buFont typeface="Arial" panose="020B0604020202020204" pitchFamily="34" charset="0"/>
              <a:buChar char="•"/>
            </a:pPr>
            <a:r>
              <a:rPr lang="en-US" sz="2400"/>
              <a:t>MUX VM</a:t>
            </a:r>
          </a:p>
          <a:p>
            <a:pPr marL="1428750" lvl="2" indent="-285750">
              <a:buFont typeface="Arial" panose="020B0604020202020204" pitchFamily="34" charset="0"/>
              <a:buChar char="•"/>
            </a:pPr>
            <a:r>
              <a:rPr lang="en-US" sz="2400"/>
              <a:t>Event Viewer\Applications and ServiceLogs\Microsoft\Windows\SLBMux.</a:t>
            </a:r>
          </a:p>
          <a:p>
            <a:pPr marL="971550" lvl="1" indent="-285750">
              <a:buFont typeface="Arial" panose="020B0604020202020204" pitchFamily="34" charset="0"/>
              <a:buChar char="•"/>
            </a:pPr>
            <a:r>
              <a:rPr lang="en-US" sz="2400"/>
              <a:t>Hyper-V Host</a:t>
            </a:r>
          </a:p>
          <a:p>
            <a:pPr marL="1428750" lvl="2" indent="-285750">
              <a:buFont typeface="Arial" panose="020B0604020202020204" pitchFamily="34" charset="0"/>
              <a:buChar char="•"/>
            </a:pPr>
            <a:r>
              <a:rPr lang="en-US" sz="2400"/>
              <a:t>Event Viewer\Applications and ServiceLogs\Microsoft\Windows\SoftwareLoadBalancer-HostPlugin.</a:t>
            </a:r>
          </a:p>
          <a:p>
            <a:pPr marL="285750" indent="-285750">
              <a:buFont typeface="Arial" panose="020B0604020202020204" pitchFamily="34" charset="0"/>
              <a:buChar char="•"/>
            </a:pPr>
            <a:r>
              <a:rPr lang="en-US" sz="2400"/>
              <a:t>Analytic/Debug logs can be enabled for SlbMux by running:</a:t>
            </a:r>
          </a:p>
          <a:p>
            <a:pPr marL="971550" lvl="1" indent="-285750">
              <a:buFont typeface="Arial" panose="020B0604020202020204" pitchFamily="34" charset="0"/>
              <a:buChar char="•"/>
            </a:pPr>
            <a:r>
              <a:rPr lang="en-US" sz="2400"/>
              <a:t>wevtutil set-log "Microsoft-Windows-SlbMux/Analytic" /enabled:true /quiet:true.</a:t>
            </a:r>
          </a:p>
          <a:p>
            <a:pPr marL="971550" lvl="1" indent="-285750">
              <a:buFont typeface="Arial" panose="020B0604020202020204" pitchFamily="34" charset="0"/>
              <a:buChar char="•"/>
            </a:pPr>
            <a:r>
              <a:rPr lang="en-US" sz="2400"/>
              <a:t>wevtutil set-log "Microsoft-Windows-SlbMux/Debug" /enabled:true /quiet:true.</a:t>
            </a:r>
          </a:p>
        </p:txBody>
      </p:sp>
    </p:spTree>
    <p:extLst>
      <p:ext uri="{BB962C8B-B14F-4D97-AF65-F5344CB8AC3E}">
        <p14:creationId xmlns:p14="http://schemas.microsoft.com/office/powerpoint/2010/main" val="234591365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CF9BF-0DD1-CA70-7E23-29842F9FEBA9}"/>
              </a:ext>
            </a:extLst>
          </p:cNvPr>
          <p:cNvSpPr>
            <a:spLocks noGrp="1"/>
          </p:cNvSpPr>
          <p:nvPr>
            <p:ph type="title" idx="4294967295"/>
          </p:nvPr>
        </p:nvSpPr>
        <p:spPr>
          <a:xfrm>
            <a:off x="346074" y="609600"/>
            <a:ext cx="5216526" cy="851243"/>
          </a:xfrm>
        </p:spPr>
        <p:txBody>
          <a:bodyPr>
            <a:normAutofit/>
          </a:bodyPr>
          <a:lstStyle/>
          <a:p>
            <a:r>
              <a:rPr lang="en-US"/>
              <a:t>Lab	</a:t>
            </a:r>
          </a:p>
        </p:txBody>
      </p:sp>
      <p:sp>
        <p:nvSpPr>
          <p:cNvPr id="3" name="Content Placeholder 2">
            <a:extLst>
              <a:ext uri="{FF2B5EF4-FFF2-40B4-BE49-F238E27FC236}">
                <a16:creationId xmlns:a16="http://schemas.microsoft.com/office/drawing/2014/main" id="{7E60F16A-CDD1-4284-8AA4-5C08C92BD4C0}"/>
              </a:ext>
            </a:extLst>
          </p:cNvPr>
          <p:cNvSpPr>
            <a:spLocks noGrp="1"/>
          </p:cNvSpPr>
          <p:nvPr>
            <p:ph idx="4294967295"/>
          </p:nvPr>
        </p:nvSpPr>
        <p:spPr>
          <a:xfrm>
            <a:off x="346074" y="1362456"/>
            <a:ext cx="5496942" cy="3364992"/>
          </a:xfrm>
        </p:spPr>
        <p:txBody>
          <a:bodyPr>
            <a:normAutofit/>
          </a:bodyPr>
          <a:lstStyle/>
          <a:p>
            <a:pPr marL="457200" indent="-457200">
              <a:buFont typeface="+mj-lt"/>
              <a:buAutoNum type="arabicPeriod"/>
            </a:pPr>
            <a:r>
              <a:rPr lang="en-US" sz="2400"/>
              <a:t>Capture network trace for outbound L3 traffic.</a:t>
            </a:r>
          </a:p>
          <a:p>
            <a:pPr marL="457200" indent="-457200">
              <a:buFont typeface="+mj-lt"/>
              <a:buAutoNum type="arabicPeriod"/>
            </a:pPr>
            <a:r>
              <a:rPr lang="en-US" sz="2400"/>
              <a:t>Capture network trace for inbound balancer traffic.</a:t>
            </a:r>
          </a:p>
        </p:txBody>
      </p:sp>
      <p:pic>
        <p:nvPicPr>
          <p:cNvPr id="9" name="Graphic 8" descr="Gears">
            <a:extLst>
              <a:ext uri="{FF2B5EF4-FFF2-40B4-BE49-F238E27FC236}">
                <a16:creationId xmlns:a16="http://schemas.microsoft.com/office/drawing/2014/main" id="{611F04DD-935E-76C9-E04C-A74CBE2FB6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17603" y="1460843"/>
            <a:ext cx="3951737" cy="3951737"/>
          </a:xfrm>
          <a:prstGeom prst="rect">
            <a:avLst/>
          </a:prstGeom>
        </p:spPr>
      </p:pic>
    </p:spTree>
    <p:extLst>
      <p:ext uri="{BB962C8B-B14F-4D97-AF65-F5344CB8AC3E}">
        <p14:creationId xmlns:p14="http://schemas.microsoft.com/office/powerpoint/2010/main" val="30459297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DFBDFC8C-6B07-5244-C38B-6EDF1B3D5E2F}"/>
              </a:ext>
            </a:extLst>
          </p:cNvPr>
          <p:cNvSpPr txBox="1">
            <a:spLocks/>
          </p:cNvSpPr>
          <p:nvPr/>
        </p:nvSpPr>
        <p:spPr>
          <a:xfrm>
            <a:off x="837282" y="457200"/>
            <a:ext cx="8361802"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r>
              <a:rPr lang="en-US"/>
              <a:t>Scale and performance</a:t>
            </a:r>
          </a:p>
        </p:txBody>
      </p:sp>
      <p:sp>
        <p:nvSpPr>
          <p:cNvPr id="3" name="Content Placeholder 3">
            <a:extLst>
              <a:ext uri="{FF2B5EF4-FFF2-40B4-BE49-F238E27FC236}">
                <a16:creationId xmlns:a16="http://schemas.microsoft.com/office/drawing/2014/main" id="{2211E4FE-9409-8427-1790-219DE9019117}"/>
              </a:ext>
            </a:extLst>
          </p:cNvPr>
          <p:cNvSpPr txBox="1">
            <a:spLocks/>
          </p:cNvSpPr>
          <p:nvPr/>
        </p:nvSpPr>
        <p:spPr>
          <a:xfrm>
            <a:off x="837282" y="1435100"/>
            <a:ext cx="10181556" cy="4395049"/>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cs typeface="Segoe UI"/>
              </a:rPr>
              <a:t>Network Controller cluster can support up to 8 SLB </a:t>
            </a:r>
            <a:r>
              <a:rPr lang="en-US" dirty="0" err="1">
                <a:cs typeface="Segoe UI"/>
              </a:rPr>
              <a:t>MUXes</a:t>
            </a:r>
            <a:r>
              <a:rPr lang="en-US" dirty="0">
                <a:cs typeface="Segoe UI"/>
              </a:rPr>
              <a:t>.</a:t>
            </a:r>
          </a:p>
          <a:p>
            <a:r>
              <a:rPr lang="en-US" dirty="0" err="1">
                <a:cs typeface="Segoe UI"/>
              </a:rPr>
              <a:t>MUXes</a:t>
            </a:r>
            <a:r>
              <a:rPr lang="en-US" dirty="0">
                <a:cs typeface="Segoe UI"/>
              </a:rPr>
              <a:t> can be added and removed from the pool without impacting SLB services.</a:t>
            </a:r>
          </a:p>
          <a:p>
            <a:r>
              <a:rPr lang="en-US" dirty="0" err="1">
                <a:cs typeface="Segoe UI"/>
              </a:rPr>
              <a:t>MUXes</a:t>
            </a:r>
            <a:r>
              <a:rPr lang="en-US" dirty="0">
                <a:cs typeface="Segoe UI"/>
              </a:rPr>
              <a:t> can be deployed to more than two nodes in active/active configuration.</a:t>
            </a:r>
          </a:p>
          <a:p>
            <a:r>
              <a:rPr lang="en-US" dirty="0">
                <a:cs typeface="Segoe UI"/>
              </a:rPr>
              <a:t>Health monitoring is available to management endpoints.</a:t>
            </a:r>
          </a:p>
          <a:p>
            <a:endParaRPr lang="en-US"/>
          </a:p>
          <a:p>
            <a:pPr marL="0" indent="0">
              <a:buFont typeface="Wingdings" panose="05000000000000000000" pitchFamily="2" charset="2"/>
              <a:buNone/>
            </a:pPr>
            <a:endParaRPr lang="en-US"/>
          </a:p>
          <a:p>
            <a:endParaRPr lang="en-US"/>
          </a:p>
        </p:txBody>
      </p:sp>
    </p:spTree>
    <p:extLst>
      <p:ext uri="{BB962C8B-B14F-4D97-AF65-F5344CB8AC3E}">
        <p14:creationId xmlns:p14="http://schemas.microsoft.com/office/powerpoint/2010/main" val="1958950796"/>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05C1-B22E-1951-1992-61824746D4E0}"/>
              </a:ext>
            </a:extLst>
          </p:cNvPr>
          <p:cNvSpPr>
            <a:spLocks noGrp="1"/>
          </p:cNvSpPr>
          <p:nvPr>
            <p:ph type="title" idx="4294967295"/>
          </p:nvPr>
        </p:nvSpPr>
        <p:spPr>
          <a:xfrm>
            <a:off x="705174" y="457200"/>
            <a:ext cx="10841064" cy="554038"/>
          </a:xfrm>
        </p:spPr>
        <p:txBody>
          <a:bodyPr/>
          <a:lstStyle/>
          <a:p>
            <a:r>
              <a:rPr lang="en-US">
                <a:ea typeface="Batang"/>
                <a:cs typeface="Segoe UI"/>
              </a:rPr>
              <a:t>Knowledge check</a:t>
            </a:r>
            <a:endParaRPr lang="en-US">
              <a:ea typeface="Batang"/>
            </a:endParaRPr>
          </a:p>
        </p:txBody>
      </p:sp>
      <p:sp>
        <p:nvSpPr>
          <p:cNvPr id="3" name="Content Placeholder 2">
            <a:extLst>
              <a:ext uri="{FF2B5EF4-FFF2-40B4-BE49-F238E27FC236}">
                <a16:creationId xmlns:a16="http://schemas.microsoft.com/office/drawing/2014/main" id="{D2202D92-066E-1E5B-0DE5-4F41D27DA976}"/>
              </a:ext>
            </a:extLst>
          </p:cNvPr>
          <p:cNvSpPr>
            <a:spLocks noGrp="1"/>
          </p:cNvSpPr>
          <p:nvPr>
            <p:ph idx="4294967295"/>
          </p:nvPr>
        </p:nvSpPr>
        <p:spPr>
          <a:xfrm>
            <a:off x="643180" y="2197100"/>
            <a:ext cx="10466780" cy="2215991"/>
          </a:xfrm>
        </p:spPr>
        <p:txBody>
          <a:bodyPr vert="horz" wrap="square" lIns="0" tIns="0" rIns="0" bIns="0" rtlCol="0" anchor="t">
            <a:spAutoFit/>
          </a:bodyPr>
          <a:lstStyle/>
          <a:p>
            <a:pPr marL="514350" indent="-514350">
              <a:buAutoNum type="arabicPeriod"/>
            </a:pPr>
            <a:r>
              <a:rPr lang="en-US" sz="2400">
                <a:ea typeface="Batang"/>
                <a:cs typeface="Segoe UI"/>
              </a:rPr>
              <a:t>Where are logs related to SLB Manager service stored?</a:t>
            </a:r>
          </a:p>
          <a:p>
            <a:pPr marL="514350" indent="-514350">
              <a:buAutoNum type="arabicPeriod"/>
            </a:pPr>
            <a:r>
              <a:rPr lang="en-US" sz="2400">
                <a:ea typeface="Batang"/>
                <a:cs typeface="Segoe UI"/>
              </a:rPr>
              <a:t>If troubleshooting network data-path issues, which role(s) should tracing be configured?</a:t>
            </a:r>
          </a:p>
          <a:p>
            <a:pPr marL="514350" indent="-514350">
              <a:buAutoNum type="arabicPeriod"/>
            </a:pPr>
            <a:endParaRPr lang="en-US">
              <a:ea typeface="Batang"/>
              <a:cs typeface="Segoe UI"/>
            </a:endParaRPr>
          </a:p>
          <a:p>
            <a:pPr marL="514350" indent="-514350">
              <a:buAutoNum type="arabicPeriod"/>
            </a:pPr>
            <a:endParaRPr lang="en-US">
              <a:cs typeface="Segoe UI"/>
            </a:endParaRPr>
          </a:p>
        </p:txBody>
      </p:sp>
    </p:spTree>
    <p:extLst>
      <p:ext uri="{BB962C8B-B14F-4D97-AF65-F5344CB8AC3E}">
        <p14:creationId xmlns:p14="http://schemas.microsoft.com/office/powerpoint/2010/main" val="141091438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ACEF08-923C-9CAD-CF8F-E3766CD4F6B3}"/>
              </a:ext>
            </a:extLst>
          </p:cNvPr>
          <p:cNvSpPr>
            <a:spLocks noGrp="1"/>
          </p:cNvSpPr>
          <p:nvPr>
            <p:ph type="title"/>
          </p:nvPr>
        </p:nvSpPr>
        <p:spPr>
          <a:xfrm>
            <a:off x="585216" y="2980408"/>
            <a:ext cx="9144000" cy="553998"/>
          </a:xfrm>
        </p:spPr>
        <p:txBody>
          <a:bodyPr/>
          <a:lstStyle/>
          <a:p>
            <a:r>
              <a:rPr lang="en-US" sz="3600" spc="600">
                <a:solidFill>
                  <a:schemeClr val="tx1"/>
                </a:solidFill>
              </a:rPr>
              <a:t>Appendix</a:t>
            </a:r>
            <a:endParaRPr lang="en-US" sz="3600">
              <a:solidFill>
                <a:schemeClr val="tx1"/>
              </a:solidFill>
            </a:endParaRPr>
          </a:p>
        </p:txBody>
      </p:sp>
    </p:spTree>
    <p:extLst>
      <p:ext uri="{BB962C8B-B14F-4D97-AF65-F5344CB8AC3E}">
        <p14:creationId xmlns:p14="http://schemas.microsoft.com/office/powerpoint/2010/main" val="3219338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0C25E8-BEF3-10A4-951E-C4D202E36E8E}"/>
              </a:ext>
            </a:extLst>
          </p:cNvPr>
          <p:cNvSpPr>
            <a:spLocks noGrp="1"/>
          </p:cNvSpPr>
          <p:nvPr>
            <p:ph type="title" idx="4294967295"/>
          </p:nvPr>
        </p:nvSpPr>
        <p:spPr>
          <a:xfrm>
            <a:off x="534692" y="457200"/>
            <a:ext cx="4032546" cy="553998"/>
          </a:xfrm>
        </p:spPr>
        <p:txBody>
          <a:bodyPr/>
          <a:lstStyle/>
          <a:p>
            <a:r>
              <a:rPr lang="en-US"/>
              <a:t>Resources</a:t>
            </a:r>
          </a:p>
        </p:txBody>
      </p:sp>
      <p:sp>
        <p:nvSpPr>
          <p:cNvPr id="4" name="Content Placeholder 3">
            <a:extLst>
              <a:ext uri="{FF2B5EF4-FFF2-40B4-BE49-F238E27FC236}">
                <a16:creationId xmlns:a16="http://schemas.microsoft.com/office/drawing/2014/main" id="{BBED0861-3E03-B9C1-3238-1CC243663A3F}"/>
              </a:ext>
            </a:extLst>
          </p:cNvPr>
          <p:cNvSpPr>
            <a:spLocks noGrp="1"/>
          </p:cNvSpPr>
          <p:nvPr>
            <p:ph idx="4294967295"/>
          </p:nvPr>
        </p:nvSpPr>
        <p:spPr>
          <a:xfrm>
            <a:off x="534693" y="1399032"/>
            <a:ext cx="10784005" cy="3752406"/>
          </a:xfrm>
        </p:spPr>
        <p:txBody>
          <a:bodyPr vert="horz" wrap="square" lIns="0" tIns="0" rIns="0" bIns="0" rtlCol="0" anchor="t">
            <a:normAutofit fontScale="92500" lnSpcReduction="10000"/>
          </a:bodyPr>
          <a:lstStyle/>
          <a:p>
            <a:r>
              <a:rPr lang="en-US" sz="2400">
                <a:solidFill>
                  <a:srgbClr val="0070C0"/>
                </a:solidFill>
                <a:cs typeface="Segoe UI"/>
                <a:hlinkClick r:id="rId3">
                  <a:extLst>
                    <a:ext uri="{A12FA001-AC4F-418D-AE19-62706E023703}">
                      <ahyp:hlinkClr xmlns:ahyp="http://schemas.microsoft.com/office/drawing/2018/hyperlinkcolor" val="tx"/>
                    </a:ext>
                  </a:extLst>
                </a:hlinkClick>
              </a:rPr>
              <a:t>Configure the Software Load Balancer for Load Balancing and Network Address Translation (NAT) | Microsoft Learn</a:t>
            </a:r>
            <a:r>
              <a:rPr lang="en-US" sz="2400">
                <a:solidFill>
                  <a:srgbClr val="0070C0"/>
                </a:solidFill>
                <a:cs typeface="Segoe UI"/>
              </a:rPr>
              <a:t>.</a:t>
            </a:r>
          </a:p>
          <a:p>
            <a:r>
              <a:rPr lang="en-US" sz="2400">
                <a:solidFill>
                  <a:srgbClr val="0070C0"/>
                </a:solidFill>
                <a:cs typeface="Segoe UI"/>
                <a:hlinkClick r:id="rId4">
                  <a:extLst>
                    <a:ext uri="{A12FA001-AC4F-418D-AE19-62706E023703}">
                      <ahyp:hlinkClr xmlns:ahyp="http://schemas.microsoft.com/office/drawing/2018/hyperlinkcolor" val="tx"/>
                    </a:ext>
                  </a:extLst>
                </a:hlinkClick>
              </a:rPr>
              <a:t>Software Load Balancer (SLB) for SDN in Azure Stack HCI and Windows Server - Azure Stack HCI | Microsoft Learn</a:t>
            </a:r>
            <a:r>
              <a:rPr lang="en-US" sz="2400">
                <a:solidFill>
                  <a:srgbClr val="0070C0"/>
                </a:solidFill>
                <a:cs typeface="Segoe UI"/>
              </a:rPr>
              <a:t>.</a:t>
            </a:r>
          </a:p>
          <a:p>
            <a:r>
              <a:rPr lang="en-US" sz="2400">
                <a:solidFill>
                  <a:srgbClr val="0070C0"/>
                </a:solidFill>
                <a:cs typeface="Segoe UI"/>
                <a:hlinkClick r:id="rId5">
                  <a:extLst>
                    <a:ext uri="{A12FA001-AC4F-418D-AE19-62706E023703}">
                      <ahyp:hlinkClr xmlns:ahyp="http://schemas.microsoft.com/office/drawing/2018/hyperlinkcolor" val="tx"/>
                    </a:ext>
                  </a:extLst>
                </a:hlinkClick>
              </a:rPr>
              <a:t>[MS-NCNBI]: loadBalancers | Microsoft Learn</a:t>
            </a:r>
            <a:r>
              <a:rPr lang="en-US" sz="2400">
                <a:solidFill>
                  <a:srgbClr val="0070C0"/>
                </a:solidFill>
                <a:cs typeface="Segoe UI"/>
              </a:rPr>
              <a:t>.</a:t>
            </a:r>
          </a:p>
          <a:p>
            <a:r>
              <a:rPr lang="en-US" sz="2400">
                <a:solidFill>
                  <a:srgbClr val="0070C0"/>
                </a:solidFill>
                <a:cs typeface="Segoe UI"/>
                <a:hlinkClick r:id="rId6">
                  <a:extLst>
                    <a:ext uri="{A12FA001-AC4F-418D-AE19-62706E023703}">
                      <ahyp:hlinkClr xmlns:ahyp="http://schemas.microsoft.com/office/drawing/2018/hyperlinkcolor" val="tx"/>
                    </a:ext>
                  </a:extLst>
                </a:hlinkClick>
              </a:rPr>
              <a:t>[MS-NCNBI]: loadBalancerMuxes | Microsoft Learn</a:t>
            </a:r>
            <a:r>
              <a:rPr lang="en-US" sz="2400">
                <a:solidFill>
                  <a:srgbClr val="0070C0"/>
                </a:solidFill>
                <a:cs typeface="Segoe UI"/>
              </a:rPr>
              <a:t>.</a:t>
            </a:r>
          </a:p>
          <a:p>
            <a:r>
              <a:rPr lang="en-US" sz="2400">
                <a:solidFill>
                  <a:srgbClr val="0070C0"/>
                </a:solidFill>
                <a:cs typeface="Segoe UI"/>
                <a:hlinkClick r:id="rId7">
                  <a:extLst>
                    <a:ext uri="{A12FA001-AC4F-418D-AE19-62706E023703}">
                      <ahyp:hlinkClr xmlns:ahyp="http://schemas.microsoft.com/office/drawing/2018/hyperlinkcolor" val="tx"/>
                    </a:ext>
                  </a:extLst>
                </a:hlinkClick>
              </a:rPr>
              <a:t>[MS-NCNBI]: publicIPAddresses | Microsoft Learn</a:t>
            </a:r>
            <a:r>
              <a:rPr lang="en-US" sz="2400">
                <a:solidFill>
                  <a:srgbClr val="0070C0"/>
                </a:solidFill>
                <a:cs typeface="Segoe UI"/>
              </a:rPr>
              <a:t>.</a:t>
            </a:r>
          </a:p>
          <a:p>
            <a:r>
              <a:rPr lang="en-US" sz="2400">
                <a:solidFill>
                  <a:srgbClr val="0070C0"/>
                </a:solidFill>
                <a:cs typeface="Segoe UI"/>
                <a:hlinkClick r:id="rId8">
                  <a:extLst>
                    <a:ext uri="{A12FA001-AC4F-418D-AE19-62706E023703}">
                      <ahyp:hlinkClr xmlns:ahyp="http://schemas.microsoft.com/office/drawing/2018/hyperlinkcolor" val="tx"/>
                    </a:ext>
                  </a:extLst>
                </a:hlinkClick>
              </a:rPr>
              <a:t>[MS-NCNBI]: loadBalancerManager | Microsoft Learn</a:t>
            </a:r>
            <a:r>
              <a:rPr lang="en-US" sz="2400">
                <a:solidFill>
                  <a:srgbClr val="0070C0"/>
                </a:solidFill>
                <a:cs typeface="Segoe UI"/>
              </a:rPr>
              <a:t>.</a:t>
            </a:r>
          </a:p>
          <a:p>
            <a:r>
              <a:rPr lang="en-US" sz="2400">
                <a:solidFill>
                  <a:srgbClr val="0070C0"/>
                </a:solidFill>
                <a:cs typeface="Segoe UI"/>
                <a:hlinkClick r:id="rId9">
                  <a:extLst>
                    <a:ext uri="{A12FA001-AC4F-418D-AE19-62706E023703}">
                      <ahyp:hlinkClr xmlns:ahyp="http://schemas.microsoft.com/office/drawing/2018/hyperlinkcolor" val="tx"/>
                    </a:ext>
                  </a:extLst>
                </a:hlinkClick>
              </a:rPr>
              <a:t>[MS-NCNBI]: frontendIPConfigurations | Microsoft Learn</a:t>
            </a:r>
            <a:r>
              <a:rPr lang="en-US" sz="2400">
                <a:solidFill>
                  <a:srgbClr val="0070C0"/>
                </a:solidFill>
                <a:cs typeface="Segoe UI"/>
              </a:rPr>
              <a:t>.</a:t>
            </a:r>
          </a:p>
          <a:p>
            <a:r>
              <a:rPr lang="en-US" sz="800">
                <a:solidFill>
                  <a:srgbClr val="0070C0"/>
                </a:solidFill>
                <a:cs typeface="Segoe UI"/>
                <a:hlinkClick r:id="rId10">
                  <a:extLst>
                    <a:ext uri="{A12FA001-AC4F-418D-AE19-62706E023703}">
                      <ahyp:hlinkClr xmlns:ahyp="http://schemas.microsoft.com/office/drawing/2018/hyperlinkcolor" val="tx"/>
                    </a:ext>
                  </a:extLst>
                </a:hlinkClick>
              </a:rPr>
              <a:t>[</a:t>
            </a:r>
            <a:r>
              <a:rPr lang="en-US" sz="2400">
                <a:solidFill>
                  <a:srgbClr val="0070C0"/>
                </a:solidFill>
                <a:cs typeface="Segoe UI"/>
                <a:hlinkClick r:id="rId10">
                  <a:extLst>
                    <a:ext uri="{A12FA001-AC4F-418D-AE19-62706E023703}">
                      <ahyp:hlinkClr xmlns:ahyp="http://schemas.microsoft.com/office/drawing/2018/hyperlinkcolor" val="tx"/>
                    </a:ext>
                  </a:extLst>
                </a:hlinkClick>
              </a:rPr>
              <a:t>MS-NCNBI]: probes | Microsoft Learn</a:t>
            </a:r>
            <a:r>
              <a:rPr lang="en-US" sz="2400">
                <a:solidFill>
                  <a:srgbClr val="0070C0"/>
                </a:solidFill>
                <a:cs typeface="Segoe UI"/>
              </a:rPr>
              <a:t>.</a:t>
            </a:r>
          </a:p>
          <a:p>
            <a:endParaRPr lang="en-US" sz="2400"/>
          </a:p>
          <a:p>
            <a:endParaRPr lang="en-US" sz="2400"/>
          </a:p>
          <a:p>
            <a:endParaRPr lang="en-US" sz="2400"/>
          </a:p>
        </p:txBody>
      </p:sp>
    </p:spTree>
    <p:extLst>
      <p:ext uri="{BB962C8B-B14F-4D97-AF65-F5344CB8AC3E}">
        <p14:creationId xmlns:p14="http://schemas.microsoft.com/office/powerpoint/2010/main" val="288664899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DF6B2-CCEC-E0C4-D5E1-DBD2F2BD93E1}"/>
              </a:ext>
            </a:extLst>
          </p:cNvPr>
          <p:cNvSpPr>
            <a:spLocks noGrp="1"/>
          </p:cNvSpPr>
          <p:nvPr>
            <p:ph type="title" idx="4294967295"/>
          </p:nvPr>
        </p:nvSpPr>
        <p:spPr>
          <a:xfrm>
            <a:off x="348712" y="457200"/>
            <a:ext cx="11250253" cy="554038"/>
          </a:xfrm>
        </p:spPr>
        <p:txBody>
          <a:bodyPr/>
          <a:lstStyle/>
          <a:p>
            <a:r>
              <a:rPr lang="en-US">
                <a:cs typeface="Segoe UI"/>
              </a:rPr>
              <a:t>Knowledge check answers (1 of 2)</a:t>
            </a:r>
            <a:endParaRPr lang="en-US"/>
          </a:p>
        </p:txBody>
      </p:sp>
      <p:graphicFrame>
        <p:nvGraphicFramePr>
          <p:cNvPr id="3" name="Content Placeholder 6">
            <a:extLst>
              <a:ext uri="{FF2B5EF4-FFF2-40B4-BE49-F238E27FC236}">
                <a16:creationId xmlns:a16="http://schemas.microsoft.com/office/drawing/2014/main" id="{86DE25B1-B56C-227B-CB36-390329F38252}"/>
              </a:ext>
            </a:extLst>
          </p:cNvPr>
          <p:cNvGraphicFramePr>
            <a:graphicFrameLocks/>
          </p:cNvGraphicFramePr>
          <p:nvPr>
            <p:extLst>
              <p:ext uri="{D42A27DB-BD31-4B8C-83A1-F6EECF244321}">
                <p14:modId xmlns:p14="http://schemas.microsoft.com/office/powerpoint/2010/main" val="1397565784"/>
              </p:ext>
            </p:extLst>
          </p:nvPr>
        </p:nvGraphicFramePr>
        <p:xfrm>
          <a:off x="348712" y="1252220"/>
          <a:ext cx="11364753" cy="5080443"/>
        </p:xfrm>
        <a:graphic>
          <a:graphicData uri="http://schemas.openxmlformats.org/drawingml/2006/table">
            <a:tbl>
              <a:tblPr firstRow="1" bandRow="1">
                <a:tableStyleId>{5C22544A-7EE6-4342-B048-85BDC9FD1C3A}</a:tableStyleId>
              </a:tblPr>
              <a:tblGrid>
                <a:gridCol w="1937288">
                  <a:extLst>
                    <a:ext uri="{9D8B030D-6E8A-4147-A177-3AD203B41FA5}">
                      <a16:colId xmlns:a16="http://schemas.microsoft.com/office/drawing/2014/main" val="187728649"/>
                    </a:ext>
                  </a:extLst>
                </a:gridCol>
                <a:gridCol w="5639214">
                  <a:extLst>
                    <a:ext uri="{9D8B030D-6E8A-4147-A177-3AD203B41FA5}">
                      <a16:colId xmlns:a16="http://schemas.microsoft.com/office/drawing/2014/main" val="675364917"/>
                    </a:ext>
                  </a:extLst>
                </a:gridCol>
                <a:gridCol w="3788251">
                  <a:extLst>
                    <a:ext uri="{9D8B030D-6E8A-4147-A177-3AD203B41FA5}">
                      <a16:colId xmlns:a16="http://schemas.microsoft.com/office/drawing/2014/main" val="489936966"/>
                    </a:ext>
                  </a:extLst>
                </a:gridCol>
              </a:tblGrid>
              <a:tr h="579768">
                <a:tc>
                  <a:txBody>
                    <a:bodyPr/>
                    <a:lstStyle/>
                    <a:p>
                      <a:pPr marL="0" algn="l" defTabSz="932742" rtl="0" eaLnBrk="1" latinLnBrk="0" hangingPunct="1"/>
                      <a:r>
                        <a:rPr lang="en-US" sz="1400" kern="1200">
                          <a:solidFill>
                            <a:srgbClr val="FFFFFF"/>
                          </a:solidFill>
                          <a:latin typeface="+mn-lt"/>
                          <a:ea typeface="Batang"/>
                          <a:cs typeface="Segoe UI"/>
                        </a:rPr>
                        <a:t>Learning objective</a:t>
                      </a:r>
                    </a:p>
                  </a:txBody>
                  <a:tcPr/>
                </a:tc>
                <a:tc>
                  <a:txBody>
                    <a:bodyPr/>
                    <a:lstStyle/>
                    <a:p>
                      <a:pPr marL="0" algn="l" defTabSz="932742" rtl="0" eaLnBrk="1" latinLnBrk="0" hangingPunct="1"/>
                      <a:r>
                        <a:rPr lang="en-US" sz="1400" kern="1200">
                          <a:solidFill>
                            <a:srgbClr val="FFFFFF"/>
                          </a:solidFill>
                          <a:latin typeface="+mn-lt"/>
                          <a:ea typeface="Batang"/>
                          <a:cs typeface="Segoe UI"/>
                        </a:rPr>
                        <a:t>Questions</a:t>
                      </a:r>
                    </a:p>
                  </a:txBody>
                  <a:tcPr/>
                </a:tc>
                <a:tc>
                  <a:txBody>
                    <a:bodyPr/>
                    <a:lstStyle/>
                    <a:p>
                      <a:pPr marL="0" algn="l" defTabSz="932742" rtl="0" eaLnBrk="1" latinLnBrk="0" hangingPunct="1"/>
                      <a:r>
                        <a:rPr lang="en-US" sz="1400" kern="1200">
                          <a:solidFill>
                            <a:srgbClr val="FFFFFF"/>
                          </a:solidFill>
                          <a:latin typeface="+mn-lt"/>
                          <a:ea typeface="Batang"/>
                          <a:cs typeface="Segoe UI"/>
                        </a:rPr>
                        <a:t>Answers</a:t>
                      </a:r>
                    </a:p>
                  </a:txBody>
                  <a:tcPr/>
                </a:tc>
                <a:extLst>
                  <a:ext uri="{0D108BD9-81ED-4DB2-BD59-A6C34878D82A}">
                    <a16:rowId xmlns:a16="http://schemas.microsoft.com/office/drawing/2014/main" val="1686409404"/>
                  </a:ext>
                </a:extLst>
              </a:tr>
              <a:tr h="1641544">
                <a:tc>
                  <a:txBody>
                    <a:bodyPr/>
                    <a:lstStyle/>
                    <a:p>
                      <a:pPr marL="0" algn="l" defTabSz="932742" rtl="0" eaLnBrk="1" latinLnBrk="0" hangingPunct="1"/>
                      <a:r>
                        <a:rPr lang="en-US" sz="1400" kern="1200">
                          <a:solidFill>
                            <a:schemeClr val="dk1"/>
                          </a:solidFill>
                          <a:latin typeface="+mn-lt"/>
                          <a:ea typeface="Batang"/>
                          <a:cs typeface="Segoe UI"/>
                        </a:rPr>
                        <a:t>Architecture</a:t>
                      </a:r>
                    </a:p>
                  </a:txBody>
                  <a:tcPr/>
                </a:tc>
                <a:tc>
                  <a:txBody>
                    <a:bodyPr/>
                    <a:lstStyle/>
                    <a:p>
                      <a:pPr marL="228600" indent="-228600" algn="l" defTabSz="932742" rtl="0" eaLnBrk="1" latinLnBrk="0" hangingPunct="1">
                        <a:buFont typeface="+mj-lt"/>
                        <a:buAutoNum type="arabicPeriod"/>
                      </a:pPr>
                      <a:r>
                        <a:rPr lang="en-US" sz="1400" kern="1200">
                          <a:solidFill>
                            <a:schemeClr val="dk1"/>
                          </a:solidFill>
                          <a:latin typeface="+mn-lt"/>
                          <a:ea typeface="Batang"/>
                          <a:cs typeface="Segoe UI"/>
                        </a:rPr>
                        <a:t>Which service(s) does the SLB Manager Service distribute VIP:DIP Mappings?</a:t>
                      </a:r>
                    </a:p>
                    <a:p>
                      <a:pPr marL="228600" indent="-228600" algn="l" defTabSz="932742" rtl="0" eaLnBrk="1" latinLnBrk="0" hangingPunct="1">
                        <a:buFont typeface="+mj-lt"/>
                        <a:buAutoNum type="arabicPeriod"/>
                      </a:pPr>
                      <a:r>
                        <a:rPr lang="en-US" sz="1400" kern="1200">
                          <a:solidFill>
                            <a:schemeClr val="dk1"/>
                          </a:solidFill>
                          <a:latin typeface="+mn-lt"/>
                          <a:ea typeface="Batang"/>
                          <a:cs typeface="Segoe UI"/>
                        </a:rPr>
                        <a:t>How are Virtual IPs (VIP) advertised to physical network?</a:t>
                      </a:r>
                    </a:p>
                    <a:p>
                      <a:pPr marL="228600" indent="-228600" algn="l" defTabSz="932742" rtl="0" eaLnBrk="1" latinLnBrk="0" hangingPunct="1">
                        <a:buFont typeface="+mj-lt"/>
                        <a:buAutoNum type="arabicPeriod"/>
                      </a:pPr>
                      <a:r>
                        <a:rPr lang="en-US" sz="1400" kern="1200">
                          <a:solidFill>
                            <a:schemeClr val="dk1"/>
                          </a:solidFill>
                          <a:latin typeface="+mn-lt"/>
                          <a:ea typeface="Batang"/>
                          <a:cs typeface="Segoe UI"/>
                        </a:rPr>
                        <a:t>How is the Load Balancer Manager IP address used?</a:t>
                      </a:r>
                    </a:p>
                    <a:p>
                      <a:pPr marL="0" indent="-514350" algn="l" defTabSz="932742" rtl="0" eaLnBrk="1" latinLnBrk="0" hangingPunct="1">
                        <a:buAutoNum type="arabicPeriod"/>
                      </a:pPr>
                      <a:endParaRPr lang="en-US" sz="1400" kern="1200">
                        <a:solidFill>
                          <a:schemeClr val="dk1"/>
                        </a:solidFill>
                        <a:latin typeface="+mn-lt"/>
                        <a:ea typeface="Batang"/>
                        <a:cs typeface="Segoe UI"/>
                      </a:endParaRPr>
                    </a:p>
                  </a:txBody>
                  <a:tcPr/>
                </a:tc>
                <a:tc>
                  <a:txBody>
                    <a:bodyPr/>
                    <a:lstStyle/>
                    <a:p>
                      <a:pPr marL="228600" indent="-228600" algn="l" defTabSz="932742" rtl="0" eaLnBrk="1" latinLnBrk="0" hangingPunct="1">
                        <a:buFont typeface="+mj-lt"/>
                        <a:buAutoNum type="arabicPeriod"/>
                      </a:pPr>
                      <a:r>
                        <a:rPr lang="en-US" sz="1400" kern="1200" noProof="0">
                          <a:solidFill>
                            <a:schemeClr val="dk1"/>
                          </a:solidFill>
                          <a:latin typeface="+mn-lt"/>
                          <a:ea typeface="Batang"/>
                          <a:cs typeface="Segoe UI"/>
                        </a:rPr>
                        <a:t>SlbHostAgent and SlbMux Service.</a:t>
                      </a:r>
                    </a:p>
                    <a:p>
                      <a:pPr marL="228600" indent="-228600" algn="l" defTabSz="932742" rtl="0" eaLnBrk="1" latinLnBrk="0" hangingPunct="1">
                        <a:buFont typeface="+mj-lt"/>
                        <a:buAutoNum type="arabicPeriod"/>
                      </a:pPr>
                      <a:r>
                        <a:rPr lang="en-US" sz="1400" kern="1200" noProof="0">
                          <a:solidFill>
                            <a:schemeClr val="dk1"/>
                          </a:solidFill>
                          <a:latin typeface="+mn-lt"/>
                          <a:ea typeface="Batang"/>
                          <a:cs typeface="Segoe UI"/>
                        </a:rPr>
                        <a:t>As /32 address via BGP to edge routers.</a:t>
                      </a:r>
                    </a:p>
                    <a:p>
                      <a:pPr marL="228600" indent="-228600" algn="l" defTabSz="932742" rtl="0" eaLnBrk="1" latinLnBrk="0" hangingPunct="1">
                        <a:buFont typeface="+mj-lt"/>
                        <a:buAutoNum type="arabicPeriod"/>
                      </a:pPr>
                      <a:r>
                        <a:rPr lang="en-US" sz="1400" kern="1200" noProof="0">
                          <a:solidFill>
                            <a:schemeClr val="dk1"/>
                          </a:solidFill>
                          <a:latin typeface="+mn-lt"/>
                          <a:ea typeface="Batang"/>
                          <a:cs typeface="Segoe UI"/>
                        </a:rPr>
                        <a:t>Used for VXLAN routing when routing traffic from MUX to Provider Address.</a:t>
                      </a:r>
                    </a:p>
                  </a:txBody>
                  <a:tcPr/>
                </a:tc>
                <a:extLst>
                  <a:ext uri="{0D108BD9-81ED-4DB2-BD59-A6C34878D82A}">
                    <a16:rowId xmlns:a16="http://schemas.microsoft.com/office/drawing/2014/main" val="2217241799"/>
                  </a:ext>
                </a:extLst>
              </a:tr>
              <a:tr h="1286609">
                <a:tc>
                  <a:txBody>
                    <a:bodyPr/>
                    <a:lstStyle/>
                    <a:p>
                      <a:pPr marL="0" algn="l" defTabSz="932742" rtl="0" eaLnBrk="1" latinLnBrk="0" hangingPunct="1"/>
                      <a:r>
                        <a:rPr lang="en-US" sz="1400" kern="1200">
                          <a:solidFill>
                            <a:schemeClr val="dk1"/>
                          </a:solidFill>
                          <a:latin typeface="+mn-lt"/>
                          <a:ea typeface="Batang"/>
                          <a:cs typeface="Segoe UI"/>
                        </a:rPr>
                        <a:t>Common Framework</a:t>
                      </a:r>
                    </a:p>
                  </a:txBody>
                  <a:tcPr/>
                </a:tc>
                <a:tc>
                  <a:txBody>
                    <a:bodyPr/>
                    <a:lstStyle/>
                    <a:p>
                      <a:pPr marL="228600" indent="-228600" algn="l" defTabSz="932742" rtl="0" eaLnBrk="1" latinLnBrk="0" hangingPunct="1">
                        <a:buFont typeface="+mj-lt"/>
                        <a:buAutoNum type="arabicPeriod"/>
                      </a:pPr>
                      <a:r>
                        <a:rPr lang="en-US" sz="1400" kern="1200">
                          <a:solidFill>
                            <a:schemeClr val="dk1"/>
                          </a:solidFill>
                          <a:latin typeface="+mn-lt"/>
                          <a:ea typeface="Batang"/>
                          <a:cs typeface="Segoe UI"/>
                        </a:rPr>
                        <a:t>To which resource(s) can the public IP address be attached to? </a:t>
                      </a:r>
                    </a:p>
                    <a:p>
                      <a:pPr marL="228600" indent="-228600" algn="l" defTabSz="932742" rtl="0" eaLnBrk="1" latinLnBrk="0" hangingPunct="1">
                        <a:buFont typeface="+mj-lt"/>
                        <a:buAutoNum type="arabicPeriod"/>
                      </a:pPr>
                      <a:r>
                        <a:rPr lang="en-US" sz="1400" kern="1200">
                          <a:solidFill>
                            <a:schemeClr val="dk1"/>
                          </a:solidFill>
                          <a:latin typeface="+mn-lt"/>
                          <a:ea typeface="Batang"/>
                          <a:cs typeface="Segoe UI"/>
                        </a:rPr>
                        <a:t>What is a backend address pool used for?</a:t>
                      </a:r>
                    </a:p>
                  </a:txBody>
                  <a:tcPr/>
                </a:tc>
                <a:tc>
                  <a:txBody>
                    <a:bodyPr/>
                    <a:lstStyle/>
                    <a:p>
                      <a:pPr marL="228600" indent="-228600" algn="l" defTabSz="932742" rtl="0" eaLnBrk="1" latinLnBrk="0" hangingPunct="1">
                        <a:buFont typeface="+mj-lt"/>
                        <a:buAutoNum type="arabicPeriod"/>
                      </a:pPr>
                      <a:r>
                        <a:rPr lang="en-US" sz="1400" kern="1200">
                          <a:solidFill>
                            <a:schemeClr val="dk1"/>
                          </a:solidFill>
                          <a:latin typeface="+mn-lt"/>
                          <a:ea typeface="Batang"/>
                          <a:cs typeface="Segoe UI"/>
                        </a:rPr>
                        <a:t>Virtual Gateways, IpConfigurations, Load Balancer Frontend.</a:t>
                      </a:r>
                    </a:p>
                    <a:p>
                      <a:pPr marL="228600" indent="-228600" algn="l" defTabSz="932742" rtl="0" eaLnBrk="1" latinLnBrk="0" hangingPunct="1">
                        <a:buFont typeface="+mj-lt"/>
                        <a:buAutoNum type="arabicPeriod"/>
                      </a:pPr>
                      <a:r>
                        <a:rPr lang="en-US" sz="1400" kern="1200">
                          <a:solidFill>
                            <a:schemeClr val="dk1"/>
                          </a:solidFill>
                          <a:latin typeface="+mn-lt"/>
                          <a:ea typeface="Batang"/>
                          <a:cs typeface="Segoe UI"/>
                        </a:rPr>
                        <a:t>Used to group common set of resources to handle application requests.</a:t>
                      </a:r>
                    </a:p>
                  </a:txBody>
                  <a:tcPr/>
                </a:tc>
                <a:extLst>
                  <a:ext uri="{0D108BD9-81ED-4DB2-BD59-A6C34878D82A}">
                    <a16:rowId xmlns:a16="http://schemas.microsoft.com/office/drawing/2014/main" val="2548151105"/>
                  </a:ext>
                </a:extLst>
              </a:tr>
              <a:tr h="1572522">
                <a:tc>
                  <a:txBody>
                    <a:bodyPr/>
                    <a:lstStyle/>
                    <a:p>
                      <a:pPr marL="0" algn="l" defTabSz="932742" rtl="0" eaLnBrk="1" latinLnBrk="0" hangingPunct="1"/>
                      <a:r>
                        <a:rPr lang="en-US" sz="1400" kern="1200">
                          <a:solidFill>
                            <a:schemeClr val="dk1"/>
                          </a:solidFill>
                          <a:latin typeface="+mn-lt"/>
                          <a:ea typeface="Batang"/>
                          <a:cs typeface="Segoe UI"/>
                        </a:rPr>
                        <a:t>Load Balancers</a:t>
                      </a:r>
                    </a:p>
                  </a:txBody>
                  <a:tcPr/>
                </a:tc>
                <a:tc>
                  <a:txBody>
                    <a:bodyPr/>
                    <a:lstStyle/>
                    <a:p>
                      <a:pPr marL="228600" indent="-228600" algn="l" defTabSz="932742" rtl="0" eaLnBrk="1" latinLnBrk="0" hangingPunct="1">
                        <a:buFont typeface="+mj-lt"/>
                        <a:buAutoNum type="arabicPeriod"/>
                      </a:pPr>
                      <a:r>
                        <a:rPr lang="en-US" sz="1400" kern="1200">
                          <a:solidFill>
                            <a:schemeClr val="dk1"/>
                          </a:solidFill>
                          <a:latin typeface="+mn-lt"/>
                          <a:ea typeface="Batang"/>
                          <a:cs typeface="Segoe UI"/>
                        </a:rPr>
                        <a:t>What protocol does Load Balancer Health Probes support?</a:t>
                      </a:r>
                    </a:p>
                    <a:p>
                      <a:pPr marL="228600" indent="-228600" algn="l" defTabSz="932742" rtl="0" eaLnBrk="1" latinLnBrk="0" hangingPunct="1">
                        <a:buFont typeface="+mj-lt"/>
                        <a:buAutoNum type="arabicPeriod"/>
                      </a:pPr>
                      <a:r>
                        <a:rPr lang="en-US" sz="1400" kern="1200">
                          <a:solidFill>
                            <a:schemeClr val="dk1"/>
                          </a:solidFill>
                          <a:latin typeface="+mn-lt"/>
                          <a:ea typeface="Batang"/>
                          <a:cs typeface="Segoe UI"/>
                        </a:rPr>
                        <a:t>What distribution algorithms exist to distribute traffic to backend pool resources?</a:t>
                      </a:r>
                    </a:p>
                    <a:p>
                      <a:pPr marL="228600" indent="-228600" algn="l" defTabSz="932742" rtl="0" eaLnBrk="1" latinLnBrk="0" hangingPunct="1">
                        <a:buFont typeface="+mj-lt"/>
                        <a:buAutoNum type="arabicPeriod"/>
                      </a:pPr>
                      <a:r>
                        <a:rPr lang="en-US" sz="1400" kern="1200">
                          <a:solidFill>
                            <a:schemeClr val="dk1"/>
                          </a:solidFill>
                          <a:latin typeface="+mn-lt"/>
                          <a:ea typeface="Batang"/>
                          <a:cs typeface="Segoe UI"/>
                        </a:rPr>
                        <a:t>What happens to existing traffic when health probe marks a backend resource as down?</a:t>
                      </a:r>
                    </a:p>
                  </a:txBody>
                  <a:tcPr/>
                </a:tc>
                <a:tc>
                  <a:txBody>
                    <a:bodyPr/>
                    <a:lstStyle/>
                    <a:p>
                      <a:pPr marL="228600" indent="-228600" algn="l" defTabSz="932742" rtl="0" eaLnBrk="1" latinLnBrk="0" hangingPunct="1">
                        <a:buFont typeface="+mj-lt"/>
                        <a:buAutoNum type="arabicPeriod"/>
                      </a:pPr>
                      <a:r>
                        <a:rPr lang="en-US" sz="1400" kern="1200">
                          <a:solidFill>
                            <a:schemeClr val="dk1"/>
                          </a:solidFill>
                          <a:latin typeface="+mn-lt"/>
                          <a:ea typeface="Batang"/>
                          <a:cs typeface="Segoe UI"/>
                        </a:rPr>
                        <a:t>TCP and HTTP.</a:t>
                      </a:r>
                    </a:p>
                    <a:p>
                      <a:pPr marL="228600" indent="-228600" algn="l" defTabSz="932742" rtl="0" eaLnBrk="1" latinLnBrk="0" hangingPunct="1">
                        <a:buFont typeface="+mj-lt"/>
                        <a:buAutoNum type="arabicPeriod"/>
                      </a:pPr>
                      <a:r>
                        <a:rPr lang="en-US" sz="1400" kern="1200">
                          <a:solidFill>
                            <a:schemeClr val="dk1"/>
                          </a:solidFill>
                          <a:latin typeface="+mn-lt"/>
                          <a:ea typeface="Batang"/>
                          <a:cs typeface="Segoe UI"/>
                        </a:rPr>
                        <a:t>Default (5-tuple), SourceIP (2-tuple) and SourceIPProtocol (3-tuple).</a:t>
                      </a:r>
                    </a:p>
                    <a:p>
                      <a:pPr marL="228600" indent="-228600" algn="l" defTabSz="932742" rtl="0" eaLnBrk="1" latinLnBrk="0" hangingPunct="1">
                        <a:buFont typeface="+mj-lt"/>
                        <a:buAutoNum type="arabicPeriod"/>
                      </a:pPr>
                      <a:r>
                        <a:rPr lang="en-US" sz="1400" kern="1200">
                          <a:solidFill>
                            <a:schemeClr val="dk1"/>
                          </a:solidFill>
                          <a:latin typeface="+mn-lt"/>
                          <a:ea typeface="Batang"/>
                          <a:cs typeface="Segoe UI"/>
                        </a:rPr>
                        <a:t>Traffic continues to flow.</a:t>
                      </a:r>
                    </a:p>
                  </a:txBody>
                  <a:tcPr/>
                </a:tc>
                <a:extLst>
                  <a:ext uri="{0D108BD9-81ED-4DB2-BD59-A6C34878D82A}">
                    <a16:rowId xmlns:a16="http://schemas.microsoft.com/office/drawing/2014/main" val="2596706004"/>
                  </a:ext>
                </a:extLst>
              </a:tr>
            </a:tbl>
          </a:graphicData>
        </a:graphic>
      </p:graphicFrame>
    </p:spTree>
    <p:extLst>
      <p:ext uri="{BB962C8B-B14F-4D97-AF65-F5344CB8AC3E}">
        <p14:creationId xmlns:p14="http://schemas.microsoft.com/office/powerpoint/2010/main" val="84459004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DF6B2-CCEC-E0C4-D5E1-DBD2F2BD93E1}"/>
              </a:ext>
            </a:extLst>
          </p:cNvPr>
          <p:cNvSpPr>
            <a:spLocks noGrp="1"/>
          </p:cNvSpPr>
          <p:nvPr>
            <p:ph type="title" idx="4294967295"/>
          </p:nvPr>
        </p:nvSpPr>
        <p:spPr>
          <a:xfrm>
            <a:off x="348712" y="457200"/>
            <a:ext cx="11250253" cy="554038"/>
          </a:xfrm>
        </p:spPr>
        <p:txBody>
          <a:bodyPr/>
          <a:lstStyle/>
          <a:p>
            <a:r>
              <a:rPr lang="en-US">
                <a:cs typeface="Segoe UI"/>
              </a:rPr>
              <a:t>Knowledge check answers (2 of 2)</a:t>
            </a:r>
            <a:endParaRPr lang="en-US"/>
          </a:p>
        </p:txBody>
      </p:sp>
      <p:graphicFrame>
        <p:nvGraphicFramePr>
          <p:cNvPr id="3" name="Content Placeholder 6">
            <a:extLst>
              <a:ext uri="{FF2B5EF4-FFF2-40B4-BE49-F238E27FC236}">
                <a16:creationId xmlns:a16="http://schemas.microsoft.com/office/drawing/2014/main" id="{21AFD941-660E-2EC3-B200-CE91E0A5BDC0}"/>
              </a:ext>
            </a:extLst>
          </p:cNvPr>
          <p:cNvGraphicFramePr>
            <a:graphicFrameLocks/>
          </p:cNvGraphicFramePr>
          <p:nvPr>
            <p:extLst>
              <p:ext uri="{D42A27DB-BD31-4B8C-83A1-F6EECF244321}">
                <p14:modId xmlns:p14="http://schemas.microsoft.com/office/powerpoint/2010/main" val="1443414166"/>
              </p:ext>
            </p:extLst>
          </p:nvPr>
        </p:nvGraphicFramePr>
        <p:xfrm>
          <a:off x="348712" y="1255575"/>
          <a:ext cx="11018838" cy="2356305"/>
        </p:xfrm>
        <a:graphic>
          <a:graphicData uri="http://schemas.openxmlformats.org/drawingml/2006/table">
            <a:tbl>
              <a:tblPr firstRow="1" bandRow="1">
                <a:tableStyleId>{5C22544A-7EE6-4342-B048-85BDC9FD1C3A}</a:tableStyleId>
              </a:tblPr>
              <a:tblGrid>
                <a:gridCol w="2251015">
                  <a:extLst>
                    <a:ext uri="{9D8B030D-6E8A-4147-A177-3AD203B41FA5}">
                      <a16:colId xmlns:a16="http://schemas.microsoft.com/office/drawing/2014/main" val="187728649"/>
                    </a:ext>
                  </a:extLst>
                </a:gridCol>
                <a:gridCol w="5094877">
                  <a:extLst>
                    <a:ext uri="{9D8B030D-6E8A-4147-A177-3AD203B41FA5}">
                      <a16:colId xmlns:a16="http://schemas.microsoft.com/office/drawing/2014/main" val="675364917"/>
                    </a:ext>
                  </a:extLst>
                </a:gridCol>
                <a:gridCol w="3672946">
                  <a:extLst>
                    <a:ext uri="{9D8B030D-6E8A-4147-A177-3AD203B41FA5}">
                      <a16:colId xmlns:a16="http://schemas.microsoft.com/office/drawing/2014/main" val="489936966"/>
                    </a:ext>
                  </a:extLst>
                </a:gridCol>
              </a:tblGrid>
              <a:tr h="370840">
                <a:tc>
                  <a:txBody>
                    <a:bodyPr/>
                    <a:lstStyle/>
                    <a:p>
                      <a:r>
                        <a:rPr lang="en-US" sz="1400">
                          <a:latin typeface="+mn-lt"/>
                        </a:rPr>
                        <a:t>Learning objective</a:t>
                      </a:r>
                    </a:p>
                  </a:txBody>
                  <a:tcPr/>
                </a:tc>
                <a:tc>
                  <a:txBody>
                    <a:bodyPr/>
                    <a:lstStyle/>
                    <a:p>
                      <a:r>
                        <a:rPr lang="en-US" sz="1400">
                          <a:latin typeface="+mn-lt"/>
                        </a:rPr>
                        <a:t>Questions</a:t>
                      </a:r>
                    </a:p>
                  </a:txBody>
                  <a:tcPr/>
                </a:tc>
                <a:tc>
                  <a:txBody>
                    <a:bodyPr/>
                    <a:lstStyle/>
                    <a:p>
                      <a:r>
                        <a:rPr lang="en-US" sz="1400">
                          <a:latin typeface="+mn-lt"/>
                        </a:rPr>
                        <a:t>Answers</a:t>
                      </a:r>
                    </a:p>
                  </a:txBody>
                  <a:tcPr/>
                </a:tc>
                <a:extLst>
                  <a:ext uri="{0D108BD9-81ED-4DB2-BD59-A6C34878D82A}">
                    <a16:rowId xmlns:a16="http://schemas.microsoft.com/office/drawing/2014/main" val="1686409404"/>
                  </a:ext>
                </a:extLst>
              </a:tr>
              <a:tr h="395425">
                <a:tc>
                  <a:txBody>
                    <a:bodyPr/>
                    <a:lstStyle/>
                    <a:p>
                      <a:r>
                        <a:rPr lang="en-US" sz="1400">
                          <a:latin typeface="+mn-lt"/>
                        </a:rPr>
                        <a:t>L3 Forwarding</a:t>
                      </a:r>
                    </a:p>
                  </a:txBody>
                  <a:tcPr/>
                </a:tc>
                <a:tc>
                  <a: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400">
                          <a:latin typeface="+mn-lt"/>
                          <a:ea typeface="Batang"/>
                          <a:cs typeface="Segoe UI"/>
                        </a:rPr>
                        <a:t>What ports are exposed with instance-level public IP?</a:t>
                      </a:r>
                    </a:p>
                  </a:txBody>
                  <a:tcPr/>
                </a:tc>
                <a:tc>
                  <a:txBody>
                    <a:bodyPr/>
                    <a:lstStyle/>
                    <a:p>
                      <a:pPr marL="228600" indent="-228600">
                        <a:buFont typeface="+mj-lt"/>
                        <a:buAutoNum type="arabicPeriod"/>
                      </a:pPr>
                      <a:r>
                        <a:rPr lang="en-US" sz="1400" b="0" i="0" u="none" strike="noStrike" noProof="0">
                          <a:latin typeface="+mn-lt"/>
                        </a:rPr>
                        <a:t>1-65535.</a:t>
                      </a:r>
                    </a:p>
                  </a:txBody>
                  <a:tcPr/>
                </a:tc>
                <a:extLst>
                  <a:ext uri="{0D108BD9-81ED-4DB2-BD59-A6C34878D82A}">
                    <a16:rowId xmlns:a16="http://schemas.microsoft.com/office/drawing/2014/main" val="2217241799"/>
                  </a:ext>
                </a:extLst>
              </a:tr>
              <a:tr h="370840">
                <a:tc>
                  <a:txBody>
                    <a:bodyPr/>
                    <a:lstStyle/>
                    <a:p>
                      <a:r>
                        <a:rPr lang="en-US" sz="1400">
                          <a:latin typeface="+mn-lt"/>
                        </a:rPr>
                        <a:t>Outbound NAT</a:t>
                      </a:r>
                    </a:p>
                  </a:txBody>
                  <a:tcPr/>
                </a:tc>
                <a:tc>
                  <a: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400">
                          <a:latin typeface="+mn-lt"/>
                          <a:ea typeface="Batang"/>
                          <a:cs typeface="Segoe UI"/>
                        </a:rPr>
                        <a:t>If ipConfiguration is associated to outbound NAT, can it accept incoming requests? </a:t>
                      </a:r>
                    </a:p>
                  </a:txBody>
                  <a:tcPr/>
                </a:tc>
                <a:tc>
                  <a:txBody>
                    <a:bodyPr/>
                    <a:lstStyle/>
                    <a:p>
                      <a:pPr marL="228600" indent="-228600">
                        <a:buFont typeface="+mj-lt"/>
                        <a:buAutoNum type="arabicPeriod"/>
                      </a:pPr>
                      <a:r>
                        <a:rPr lang="en-US" sz="1400">
                          <a:latin typeface="+mn-lt"/>
                        </a:rPr>
                        <a:t>No.</a:t>
                      </a:r>
                    </a:p>
                  </a:txBody>
                  <a:tcPr/>
                </a:tc>
                <a:extLst>
                  <a:ext uri="{0D108BD9-81ED-4DB2-BD59-A6C34878D82A}">
                    <a16:rowId xmlns:a16="http://schemas.microsoft.com/office/drawing/2014/main" val="2548151105"/>
                  </a:ext>
                </a:extLst>
              </a:tr>
              <a:tr h="370840">
                <a:tc>
                  <a:txBody>
                    <a:bodyPr/>
                    <a:lstStyle/>
                    <a:p>
                      <a:r>
                        <a:rPr lang="en-US" sz="1400">
                          <a:latin typeface="+mn-lt"/>
                        </a:rPr>
                        <a:t>Tracing</a:t>
                      </a:r>
                    </a:p>
                  </a:txBody>
                  <a:tcPr/>
                </a:tc>
                <a:tc>
                  <a:txBody>
                    <a:bodyPr/>
                    <a:lstStyle/>
                    <a:p>
                      <a:pPr marL="228600" indent="-228600">
                        <a:buFont typeface="+mj-lt"/>
                        <a:buAutoNum type="arabicPeriod"/>
                      </a:pPr>
                      <a:r>
                        <a:rPr lang="en-US" sz="1400">
                          <a:latin typeface="+mn-lt"/>
                          <a:ea typeface="Batang"/>
                          <a:cs typeface="Segoe UI"/>
                        </a:rPr>
                        <a:t>Where are logs related to SLB Manager Service stored?</a:t>
                      </a:r>
                    </a:p>
                    <a:p>
                      <a:pPr marL="228600" indent="-228600">
                        <a:buFont typeface="+mj-lt"/>
                        <a:buAutoNum type="arabicPeriod"/>
                      </a:pPr>
                      <a:r>
                        <a:rPr lang="en-US" sz="1400">
                          <a:latin typeface="+mn-lt"/>
                          <a:ea typeface="Batang"/>
                          <a:cs typeface="Segoe UI"/>
                        </a:rPr>
                        <a:t>If troubleshooting network data-path issues, which role(s) should tracing be configured for?</a:t>
                      </a:r>
                    </a:p>
                    <a:p>
                      <a:pPr marL="514350" marR="0" lvl="0" indent="-514350" algn="l" rtl="0" eaLnBrk="1" fontAlgn="auto" latinLnBrk="0" hangingPunct="1">
                        <a:lnSpc>
                          <a:spcPct val="100000"/>
                        </a:lnSpc>
                        <a:spcBef>
                          <a:spcPts val="1000"/>
                        </a:spcBef>
                        <a:spcAft>
                          <a:spcPts val="0"/>
                        </a:spcAft>
                        <a:buClr>
                          <a:srgbClr val="000000"/>
                        </a:buClr>
                        <a:buSzTx/>
                        <a:buFontTx/>
                        <a:buAutoNum type="arabicPeriod"/>
                      </a:pPr>
                      <a:endParaRPr lang="en-US" sz="1400" b="0" i="0" u="none" strike="noStrike" noProof="0">
                        <a:solidFill>
                          <a:srgbClr val="262626"/>
                        </a:solidFill>
                        <a:latin typeface="+mn-lt"/>
                      </a:endParaRPr>
                    </a:p>
                  </a:txBody>
                  <a:tcPr/>
                </a:tc>
                <a:tc>
                  <a:txBody>
                    <a:bodyPr/>
                    <a:lstStyle/>
                    <a:p>
                      <a:pPr marL="228600" indent="-228600">
                        <a:buFont typeface="+mj-lt"/>
                        <a:buAutoNum type="arabicPeriod"/>
                      </a:pPr>
                      <a:r>
                        <a:rPr lang="en-US" sz="1400">
                          <a:latin typeface="+mn-lt"/>
                        </a:rPr>
                        <a:t>Network Controller.</a:t>
                      </a:r>
                    </a:p>
                    <a:p>
                      <a:pPr marL="228600" indent="-228600">
                        <a:buFont typeface="+mj-lt"/>
                        <a:buAutoNum type="arabicPeriod"/>
                      </a:pPr>
                      <a:r>
                        <a:rPr lang="en-US" sz="1400">
                          <a:latin typeface="+mn-lt"/>
                        </a:rPr>
                        <a:t>LoadBalancerMux and Hyper-V Host.</a:t>
                      </a:r>
                    </a:p>
                  </a:txBody>
                  <a:tcPr/>
                </a:tc>
                <a:extLst>
                  <a:ext uri="{0D108BD9-81ED-4DB2-BD59-A6C34878D82A}">
                    <a16:rowId xmlns:a16="http://schemas.microsoft.com/office/drawing/2014/main" val="2596706004"/>
                  </a:ext>
                </a:extLst>
              </a:tr>
            </a:tbl>
          </a:graphicData>
        </a:graphic>
      </p:graphicFrame>
    </p:spTree>
    <p:extLst>
      <p:ext uri="{BB962C8B-B14F-4D97-AF65-F5344CB8AC3E}">
        <p14:creationId xmlns:p14="http://schemas.microsoft.com/office/powerpoint/2010/main" val="565016737"/>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D7055EA-00F2-268E-FFC6-2213E09D457B}"/>
              </a:ext>
            </a:extLst>
          </p:cNvPr>
          <p:cNvSpPr txBox="1"/>
          <p:nvPr/>
        </p:nvSpPr>
        <p:spPr>
          <a:xfrm>
            <a:off x="480448" y="1378810"/>
            <a:ext cx="8288648" cy="3046988"/>
          </a:xfrm>
          <a:prstGeom prst="rect">
            <a:avLst/>
          </a:prstGeom>
          <a:noFill/>
        </p:spPr>
        <p:txBody>
          <a:bodyPr wrap="square">
            <a:spAutoFit/>
          </a:bodyPr>
          <a:lstStyle/>
          <a:p>
            <a:pPr marL="0" indent="0">
              <a:buNone/>
            </a:pPr>
            <a:r>
              <a:rPr lang="en-US" sz="2400">
                <a:ea typeface="Batang"/>
              </a:rPr>
              <a:t>In this module, you learned about:</a:t>
            </a:r>
          </a:p>
          <a:p>
            <a:pPr marL="457200" indent="-457200">
              <a:buFont typeface="Arial" panose="020B0604020202020204" pitchFamily="34" charset="0"/>
              <a:buChar char="•"/>
            </a:pPr>
            <a:r>
              <a:rPr lang="en-US" sz="2400">
                <a:ea typeface="Batang"/>
              </a:rPr>
              <a:t>Software load balancer overview.</a:t>
            </a:r>
          </a:p>
          <a:p>
            <a:pPr marL="457200" indent="-457200">
              <a:buFont typeface="Arial" panose="020B0604020202020204" pitchFamily="34" charset="0"/>
              <a:buChar char="•"/>
            </a:pPr>
            <a:r>
              <a:rPr lang="en-US" sz="2400">
                <a:ea typeface="Batang"/>
              </a:rPr>
              <a:t>Software load balancer architecture.</a:t>
            </a:r>
          </a:p>
          <a:p>
            <a:pPr marL="457200" indent="-457200">
              <a:buFont typeface="Arial" panose="020B0604020202020204" pitchFamily="34" charset="0"/>
              <a:buChar char="•"/>
            </a:pPr>
            <a:r>
              <a:rPr lang="en-US" sz="2400">
                <a:ea typeface="Batang"/>
              </a:rPr>
              <a:t>Common elements.</a:t>
            </a:r>
          </a:p>
          <a:p>
            <a:pPr marL="457200" indent="-457200">
              <a:buFont typeface="Arial" panose="020B0604020202020204" pitchFamily="34" charset="0"/>
              <a:buChar char="•"/>
            </a:pPr>
            <a:r>
              <a:rPr lang="en-US" sz="2400">
                <a:ea typeface="Batang"/>
              </a:rPr>
              <a:t>Software load balancer details.</a:t>
            </a:r>
          </a:p>
          <a:p>
            <a:pPr marL="457200" indent="-457200">
              <a:buFont typeface="Arial" panose="020B0604020202020204" pitchFamily="34" charset="0"/>
              <a:buChar char="•"/>
            </a:pPr>
            <a:r>
              <a:rPr lang="en-US" sz="2400">
                <a:ea typeface="Batang"/>
              </a:rPr>
              <a:t>L3 forwarding.</a:t>
            </a:r>
          </a:p>
          <a:p>
            <a:pPr marL="457200" indent="-457200">
              <a:buFont typeface="Arial" panose="020B0604020202020204" pitchFamily="34" charset="0"/>
              <a:buChar char="•"/>
            </a:pPr>
            <a:r>
              <a:rPr lang="en-US" sz="2400">
                <a:ea typeface="Batang"/>
              </a:rPr>
              <a:t>Outbound NAT.</a:t>
            </a:r>
          </a:p>
          <a:p>
            <a:pPr marL="457200" indent="-457200">
              <a:buFont typeface="Arial" panose="020B0604020202020204" pitchFamily="34" charset="0"/>
              <a:buChar char="•"/>
            </a:pPr>
            <a:r>
              <a:rPr lang="en-US" sz="2400">
                <a:ea typeface="Batang"/>
              </a:rPr>
              <a:t>Component tracing.</a:t>
            </a:r>
          </a:p>
        </p:txBody>
      </p:sp>
      <p:sp>
        <p:nvSpPr>
          <p:cNvPr id="6" name="TextBox 5">
            <a:extLst>
              <a:ext uri="{FF2B5EF4-FFF2-40B4-BE49-F238E27FC236}">
                <a16:creationId xmlns:a16="http://schemas.microsoft.com/office/drawing/2014/main" id="{B5A0D65A-2067-D36A-A66E-0BB50FD84EA1}"/>
              </a:ext>
            </a:extLst>
          </p:cNvPr>
          <p:cNvSpPr txBox="1"/>
          <p:nvPr/>
        </p:nvSpPr>
        <p:spPr>
          <a:xfrm>
            <a:off x="480448" y="356462"/>
            <a:ext cx="7191214" cy="553998"/>
          </a:xfrm>
          <a:prstGeom prst="rect">
            <a:avLst/>
          </a:prstGeom>
          <a:noFill/>
        </p:spPr>
        <p:txBody>
          <a:bodyPr wrap="square" lIns="0" tIns="0" rIns="0" bIns="0" rtlCol="0">
            <a:spAutoFit/>
          </a:bodyPr>
          <a:lstStyle/>
          <a:p>
            <a:pPr algn="l"/>
            <a:r>
              <a:rPr lang="en-US" sz="3600">
                <a:solidFill>
                  <a:schemeClr val="tx2"/>
                </a:solidFill>
                <a:latin typeface="+mj-lt"/>
              </a:rPr>
              <a:t>Summary</a:t>
            </a:r>
          </a:p>
        </p:txBody>
      </p:sp>
    </p:spTree>
    <p:extLst>
      <p:ext uri="{BB962C8B-B14F-4D97-AF65-F5344CB8AC3E}">
        <p14:creationId xmlns:p14="http://schemas.microsoft.com/office/powerpoint/2010/main" val="398271519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D35BB-204E-D402-F9ED-4A655F28D8B2}"/>
              </a:ext>
            </a:extLst>
          </p:cNvPr>
          <p:cNvSpPr>
            <a:spLocks noGrp="1"/>
          </p:cNvSpPr>
          <p:nvPr>
            <p:ph type="title"/>
          </p:nvPr>
        </p:nvSpPr>
        <p:spPr>
          <a:xfrm>
            <a:off x="585216" y="2303300"/>
            <a:ext cx="9144000" cy="1231106"/>
          </a:xfrm>
        </p:spPr>
        <p:txBody>
          <a:bodyPr/>
          <a:lstStyle/>
          <a:p>
            <a:r>
              <a:rPr lang="en-US" sz="4000" spc="600">
                <a:solidFill>
                  <a:schemeClr val="tx1"/>
                </a:solidFill>
              </a:rPr>
              <a:t>Explain software load balancer architecture</a:t>
            </a:r>
            <a:endParaRPr lang="en-US">
              <a:solidFill>
                <a:schemeClr val="tx1"/>
              </a:solidFill>
            </a:endParaRPr>
          </a:p>
        </p:txBody>
      </p:sp>
    </p:spTree>
    <p:extLst>
      <p:ext uri="{BB962C8B-B14F-4D97-AF65-F5344CB8AC3E}">
        <p14:creationId xmlns:p14="http://schemas.microsoft.com/office/powerpoint/2010/main" val="1958800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0C25E8-BEF3-10A4-951E-C4D202E36E8E}"/>
              </a:ext>
            </a:extLst>
          </p:cNvPr>
          <p:cNvSpPr>
            <a:spLocks noGrp="1"/>
          </p:cNvSpPr>
          <p:nvPr>
            <p:ph type="title" idx="4294967295"/>
          </p:nvPr>
        </p:nvSpPr>
        <p:spPr>
          <a:xfrm>
            <a:off x="534692" y="457200"/>
            <a:ext cx="5709354" cy="809897"/>
          </a:xfrm>
        </p:spPr>
        <p:txBody>
          <a:bodyPr/>
          <a:lstStyle/>
          <a:p>
            <a:r>
              <a:rPr lang="en-US"/>
              <a:t>Architecture overview</a:t>
            </a:r>
          </a:p>
        </p:txBody>
      </p:sp>
      <p:sp>
        <p:nvSpPr>
          <p:cNvPr id="4" name="Content Placeholder 3">
            <a:extLst>
              <a:ext uri="{FF2B5EF4-FFF2-40B4-BE49-F238E27FC236}">
                <a16:creationId xmlns:a16="http://schemas.microsoft.com/office/drawing/2014/main" id="{BBED0861-3E03-B9C1-3238-1CC243663A3F}"/>
              </a:ext>
            </a:extLst>
          </p:cNvPr>
          <p:cNvSpPr>
            <a:spLocks noGrp="1"/>
          </p:cNvSpPr>
          <p:nvPr>
            <p:ph idx="4294967295"/>
          </p:nvPr>
        </p:nvSpPr>
        <p:spPr>
          <a:xfrm>
            <a:off x="774915" y="1435099"/>
            <a:ext cx="4668955" cy="4338379"/>
          </a:xfrm>
        </p:spPr>
        <p:txBody>
          <a:bodyPr>
            <a:normAutofit/>
          </a:bodyPr>
          <a:lstStyle/>
          <a:p>
            <a:pPr marL="0" indent="0">
              <a:buNone/>
            </a:pPr>
            <a:r>
              <a:rPr lang="en-US"/>
              <a:t>SLB architecture is composed of the following resources:</a:t>
            </a:r>
          </a:p>
          <a:p>
            <a:pPr marL="560070" lvl="1" indent="-285750">
              <a:buFont typeface="Arial" panose="020B0604020202020204" pitchFamily="34" charset="0"/>
              <a:buChar char="•"/>
            </a:pPr>
            <a:r>
              <a:rPr lang="en-US" sz="2800"/>
              <a:t>SDN Controller Service.</a:t>
            </a:r>
          </a:p>
          <a:p>
            <a:pPr marL="560070" lvl="1" indent="-285750">
              <a:buFont typeface="Arial" panose="020B0604020202020204" pitchFamily="34" charset="0"/>
              <a:buChar char="•"/>
            </a:pPr>
            <a:r>
              <a:rPr lang="en-US" sz="2800"/>
              <a:t>SLB Manager Service.</a:t>
            </a:r>
          </a:p>
          <a:p>
            <a:pPr marL="560070" lvl="1" indent="-285750">
              <a:buFont typeface="Arial" panose="020B0604020202020204" pitchFamily="34" charset="0"/>
              <a:buChar char="•"/>
            </a:pPr>
            <a:r>
              <a:rPr lang="en-US" sz="2800"/>
              <a:t>Load Balancer Mux.</a:t>
            </a:r>
          </a:p>
          <a:p>
            <a:pPr marL="560070" lvl="1" indent="-285750">
              <a:buFont typeface="Arial" panose="020B0604020202020204" pitchFamily="34" charset="0"/>
              <a:buChar char="•"/>
            </a:pPr>
            <a:r>
              <a:rPr lang="en-US" sz="2800"/>
              <a:t>SLB Host Agent.</a:t>
            </a:r>
          </a:p>
          <a:p>
            <a:pPr marL="560070" lvl="1" indent="-285750">
              <a:buFont typeface="Arial" panose="020B0604020202020204" pitchFamily="34" charset="0"/>
              <a:buChar char="•"/>
            </a:pPr>
            <a:r>
              <a:rPr lang="en-US" sz="2800"/>
              <a:t>Virtual Filtering Platform (VFP).</a:t>
            </a:r>
          </a:p>
          <a:p>
            <a:endParaRPr lang="en-US"/>
          </a:p>
        </p:txBody>
      </p:sp>
      <p:pic>
        <p:nvPicPr>
          <p:cNvPr id="2" name="Picture 1">
            <a:extLst>
              <a:ext uri="{FF2B5EF4-FFF2-40B4-BE49-F238E27FC236}">
                <a16:creationId xmlns:a16="http://schemas.microsoft.com/office/drawing/2014/main" id="{E6D53089-A70E-4F7F-3008-252ADC58071C}"/>
              </a:ext>
            </a:extLst>
          </p:cNvPr>
          <p:cNvPicPr>
            <a:picLocks noChangeAspect="1"/>
          </p:cNvPicPr>
          <p:nvPr/>
        </p:nvPicPr>
        <p:blipFill>
          <a:blip r:embed="rId3"/>
          <a:stretch>
            <a:fillRect/>
          </a:stretch>
        </p:blipFill>
        <p:spPr>
          <a:xfrm>
            <a:off x="5443871" y="529532"/>
            <a:ext cx="6706894" cy="5872817"/>
          </a:xfrm>
          <a:prstGeom prst="rect">
            <a:avLst/>
          </a:prstGeom>
        </p:spPr>
      </p:pic>
    </p:spTree>
    <p:extLst>
      <p:ext uri="{BB962C8B-B14F-4D97-AF65-F5344CB8AC3E}">
        <p14:creationId xmlns:p14="http://schemas.microsoft.com/office/powerpoint/2010/main" val="109810192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0C25E8-BEF3-10A4-951E-C4D202E36E8E}"/>
              </a:ext>
            </a:extLst>
          </p:cNvPr>
          <p:cNvSpPr>
            <a:spLocks noGrp="1"/>
          </p:cNvSpPr>
          <p:nvPr>
            <p:ph type="title" idx="4294967295"/>
          </p:nvPr>
        </p:nvSpPr>
        <p:spPr>
          <a:xfrm>
            <a:off x="534691" y="457200"/>
            <a:ext cx="5030085" cy="757646"/>
          </a:xfrm>
        </p:spPr>
        <p:txBody>
          <a:bodyPr/>
          <a:lstStyle/>
          <a:p>
            <a:r>
              <a:rPr lang="en-US"/>
              <a:t>Policy configuration</a:t>
            </a:r>
          </a:p>
        </p:txBody>
      </p:sp>
      <p:sp>
        <p:nvSpPr>
          <p:cNvPr id="4" name="Content Placeholder 3">
            <a:extLst>
              <a:ext uri="{FF2B5EF4-FFF2-40B4-BE49-F238E27FC236}">
                <a16:creationId xmlns:a16="http://schemas.microsoft.com/office/drawing/2014/main" id="{BBED0861-3E03-B9C1-3238-1CC243663A3F}"/>
              </a:ext>
            </a:extLst>
          </p:cNvPr>
          <p:cNvSpPr>
            <a:spLocks noGrp="1"/>
          </p:cNvSpPr>
          <p:nvPr>
            <p:ph idx="4294967295"/>
          </p:nvPr>
        </p:nvSpPr>
        <p:spPr>
          <a:xfrm>
            <a:off x="774916" y="1339702"/>
            <a:ext cx="7029382" cy="5061098"/>
          </a:xfrm>
        </p:spPr>
        <p:txBody>
          <a:bodyPr>
            <a:normAutofit fontScale="70000" lnSpcReduction="20000"/>
          </a:bodyPr>
          <a:lstStyle/>
          <a:p>
            <a:r>
              <a:rPr lang="en-US" sz="2800"/>
              <a:t>Like other NC services, SDN Software Load Balancer Manager (SDNSLBM) will receive REST operations via Northbound API.</a:t>
            </a:r>
            <a:endParaRPr lang="en-US"/>
          </a:p>
          <a:p>
            <a:r>
              <a:rPr lang="en-US"/>
              <a:t>SDN API sends load balancer object to SDN Controller service.</a:t>
            </a:r>
          </a:p>
          <a:p>
            <a:r>
              <a:rPr lang="en-US"/>
              <a:t>SDN Controller sends the configuration to SLB Manager Service.</a:t>
            </a:r>
          </a:p>
          <a:p>
            <a:r>
              <a:rPr lang="en-US"/>
              <a:t>Policies are pushed from SLB Manager Service via Southbound API to SLB MUX Service and SLB Host Agent.</a:t>
            </a:r>
          </a:p>
          <a:p>
            <a:r>
              <a:rPr lang="en-US"/>
              <a:t>SLB Mux Service will program the policies in SLB MUX Driver on MUX VM.</a:t>
            </a:r>
          </a:p>
          <a:p>
            <a:r>
              <a:rPr lang="en-US"/>
              <a:t>SLB Host Agent will program policies into VFP switch extension.</a:t>
            </a:r>
          </a:p>
          <a:p>
            <a:r>
              <a:rPr lang="en-US"/>
              <a:t>Policies are configured with the MUXes as well as SLBHostAgent.</a:t>
            </a:r>
          </a:p>
          <a:p>
            <a:r>
              <a:rPr lang="en-US"/>
              <a:t>SLBHostAgent will monitor DIP endpoints and communicate to SLB Manager service if DIP is offline.</a:t>
            </a:r>
          </a:p>
        </p:txBody>
      </p:sp>
      <p:pic>
        <p:nvPicPr>
          <p:cNvPr id="2" name="Content Placeholder 10">
            <a:extLst>
              <a:ext uri="{FF2B5EF4-FFF2-40B4-BE49-F238E27FC236}">
                <a16:creationId xmlns:a16="http://schemas.microsoft.com/office/drawing/2014/main" id="{BDE666B0-0937-943D-F8B6-0B59F4C24752}"/>
              </a:ext>
            </a:extLst>
          </p:cNvPr>
          <p:cNvPicPr>
            <a:picLocks noChangeAspect="1"/>
          </p:cNvPicPr>
          <p:nvPr/>
        </p:nvPicPr>
        <p:blipFill>
          <a:blip r:embed="rId3"/>
          <a:stretch>
            <a:fillRect/>
          </a:stretch>
        </p:blipFill>
        <p:spPr>
          <a:xfrm>
            <a:off x="7799451" y="1198562"/>
            <a:ext cx="4392550" cy="5340461"/>
          </a:xfrm>
          <a:prstGeom prst="rect">
            <a:avLst/>
          </a:prstGeom>
        </p:spPr>
      </p:pic>
    </p:spTree>
    <p:extLst>
      <p:ext uri="{BB962C8B-B14F-4D97-AF65-F5344CB8AC3E}">
        <p14:creationId xmlns:p14="http://schemas.microsoft.com/office/powerpoint/2010/main" val="1607700757"/>
      </p:ext>
    </p:extLst>
  </p:cSld>
  <p:clrMapOvr>
    <a:masterClrMapping/>
  </p:clrMapOvr>
  <p:transition>
    <p:fade/>
  </p:transition>
</p:sld>
</file>

<file path=ppt/theme/theme1.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template" id="{08DF1E30-4516-4CB1-AFA4-1D42D045DB0F}" vid="{433E47A9-593B-46B3-8E0C-881334A4D6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80E0DA79612B4BADE3BF56A29FF079" ma:contentTypeVersion="19" ma:contentTypeDescription="Create a new document." ma:contentTypeScope="" ma:versionID="977148966412f1087966f2206dae8383">
  <xsd:schema xmlns:xsd="http://www.w3.org/2001/XMLSchema" xmlns:xs="http://www.w3.org/2001/XMLSchema" xmlns:p="http://schemas.microsoft.com/office/2006/metadata/properties" xmlns:ns1="http://schemas.microsoft.com/sharepoint/v3" xmlns:ns2="2f0e0e16-76c0-411d-b7e7-8ffdbf2eccb6" xmlns:ns3="716861d2-e593-42d0-b053-db774eb8a1c2" xmlns:ns4="230e9df3-be65-4c73-a93b-d1236ebd677e" targetNamespace="http://schemas.microsoft.com/office/2006/metadata/properties" ma:root="true" ma:fieldsID="340004b1eb83a7f56f44d1481677e8c4" ns1:_="" ns2:_="" ns3:_="" ns4:_="">
    <xsd:import namespace="http://schemas.microsoft.com/sharepoint/v3"/>
    <xsd:import namespace="2f0e0e16-76c0-411d-b7e7-8ffdbf2eccb6"/>
    <xsd:import namespace="716861d2-e593-42d0-b053-db774eb8a1c2"/>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lcf76f155ced4ddcb4097134ff3c332f" minOccurs="0"/>
                <xsd:element ref="ns4:TaxCatchAll"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f0e0e16-76c0-411d-b7e7-8ffdbf2eccb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6861d2-e593-42d0-b053-db774eb8a1c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fabc0d4d-4673-44ea-bc8e-df63064a1b8b}" ma:internalName="TaxCatchAll" ma:showField="CatchAllData" ma:web="716861d2-e593-42d0-b053-db774eb8a1c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MediaServiceKeyPoints xmlns="2f0e0e16-76c0-411d-b7e7-8ffdbf2eccb6" xsi:nil="true"/>
    <lcf76f155ced4ddcb4097134ff3c332f xmlns="2f0e0e16-76c0-411d-b7e7-8ffdbf2eccb6">
      <Terms xmlns="http://schemas.microsoft.com/office/infopath/2007/PartnerControls"/>
    </lcf76f155ced4ddcb4097134ff3c332f>
    <SharedWithUsers xmlns="716861d2-e593-42d0-b053-db774eb8a1c2">
      <UserInfo>
        <DisplayName>Brand Central Administrators</DisplayName>
        <AccountId>2570</AccountId>
        <AccountType/>
      </UserInfo>
      <UserInfo>
        <DisplayName>Teresa Conte</DisplayName>
        <AccountId>563</AccountId>
        <AccountType/>
      </UserInfo>
      <UserInfo>
        <DisplayName>Nannette Sperling (Synaxis Corporation)</DisplayName>
        <AccountId>565</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1B73052-92AD-4C23-A655-CB40FC2B4F16}">
  <ds:schemaRefs>
    <ds:schemaRef ds:uri="230e9df3-be65-4c73-a93b-d1236ebd677e"/>
    <ds:schemaRef ds:uri="2f0e0e16-76c0-411d-b7e7-8ffdbf2eccb6"/>
    <ds:schemaRef ds:uri="716861d2-e593-42d0-b053-db774eb8a1c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990F116-B58F-4255-B05B-DA3808E0E5C6}">
  <ds:schemaRefs>
    <ds:schemaRef ds:uri="http://schemas.microsoft.com/office/infopath/2007/PartnerControls"/>
    <ds:schemaRef ds:uri="716861d2-e593-42d0-b053-db774eb8a1c2"/>
    <ds:schemaRef ds:uri="http://schemas.microsoft.com/office/2006/metadata/properties"/>
    <ds:schemaRef ds:uri="http://purl.org/dc/elements/1.1/"/>
    <ds:schemaRef ds:uri="http://schemas.openxmlformats.org/package/2006/metadata/core-properties"/>
    <ds:schemaRef ds:uri="2f0e0e16-76c0-411d-b7e7-8ffdbf2eccb6"/>
    <ds:schemaRef ds:uri="http://schemas.microsoft.com/sharepoint/v3"/>
    <ds:schemaRef ds:uri="http://schemas.microsoft.com/office/2006/documentManagement/types"/>
    <ds:schemaRef ds:uri="http://purl.org/dc/terms/"/>
    <ds:schemaRef ds:uri="230e9df3-be65-4c73-a93b-d1236ebd677e"/>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template</Template>
  <TotalTime>0</TotalTime>
  <Words>8727</Words>
  <Application>Microsoft Office PowerPoint</Application>
  <PresentationFormat>Widescreen</PresentationFormat>
  <Paragraphs>631</Paragraphs>
  <Slides>65</Slides>
  <Notes>65</Notes>
  <HiddenSlides>0</HiddenSlides>
  <MMClips>0</MMClips>
  <ScaleCrop>false</ScaleCrop>
  <HeadingPairs>
    <vt:vector size="4" baseType="variant">
      <vt:variant>
        <vt:lpstr>Theme</vt:lpstr>
      </vt:variant>
      <vt:variant>
        <vt:i4>1</vt:i4>
      </vt:variant>
      <vt:variant>
        <vt:lpstr>Slide Titles</vt:lpstr>
      </vt:variant>
      <vt:variant>
        <vt:i4>65</vt:i4>
      </vt:variant>
    </vt:vector>
  </HeadingPairs>
  <TitlesOfParts>
    <vt:vector size="66" baseType="lpstr">
      <vt:lpstr>Azure 2023 Template</vt:lpstr>
      <vt:lpstr>Software Defined Networking (SDN) Training</vt:lpstr>
      <vt:lpstr>Copyright and terms of use</vt:lpstr>
      <vt:lpstr>Learning objectives</vt:lpstr>
      <vt:lpstr>Understand software load balancer</vt:lpstr>
      <vt:lpstr>PowerPoint Presentation</vt:lpstr>
      <vt:lpstr>PowerPoint Presentation</vt:lpstr>
      <vt:lpstr>Explain software load balancer architecture</vt:lpstr>
      <vt:lpstr>Architecture overview</vt:lpstr>
      <vt:lpstr>Policy configuration</vt:lpstr>
      <vt:lpstr>SDN controller service </vt:lpstr>
      <vt:lpstr>SLB manager service</vt:lpstr>
      <vt:lpstr>SLB host agent</vt:lpstr>
      <vt:lpstr>Multiplexor (MUX)</vt:lpstr>
      <vt:lpstr>Load Balancer Manager configuration</vt:lpstr>
      <vt:lpstr>Lab </vt:lpstr>
      <vt:lpstr>Knowledge check</vt:lpstr>
      <vt:lpstr>Understand common elements</vt:lpstr>
      <vt:lpstr>What is a public IP address?</vt:lpstr>
      <vt:lpstr>Public IP</vt:lpstr>
      <vt:lpstr>Idle timeout</vt:lpstr>
      <vt:lpstr>Outbound NAT rules</vt:lpstr>
      <vt:lpstr>Backend address pool</vt:lpstr>
      <vt:lpstr>Knowledge check</vt:lpstr>
      <vt:lpstr>Understand load balancer</vt:lpstr>
      <vt:lpstr>What is a load balancer?</vt:lpstr>
      <vt:lpstr>Load balancer properties</vt:lpstr>
      <vt:lpstr>Frontend IP configuration (1 of 2)</vt:lpstr>
      <vt:lpstr>Frontend IP configuration (2 of 2)</vt:lpstr>
      <vt:lpstr>Load balancing rule (1 of 3)</vt:lpstr>
      <vt:lpstr>Load balancing rule (2 of 3)</vt:lpstr>
      <vt:lpstr>Load balancing rule (3 of 3)</vt:lpstr>
      <vt:lpstr>How does load balancing work?</vt:lpstr>
      <vt:lpstr>Load balancer details</vt:lpstr>
      <vt:lpstr>Load balancer (Datapath)</vt:lpstr>
      <vt:lpstr>Health probes</vt:lpstr>
      <vt:lpstr>Probes resource</vt:lpstr>
      <vt:lpstr>Probe protocol (1 of 2)</vt:lpstr>
      <vt:lpstr>Probe protocol (2 of 2)</vt:lpstr>
      <vt:lpstr>Probe down behavior</vt:lpstr>
      <vt:lpstr>Health probes (VNET)</vt:lpstr>
      <vt:lpstr>Health probes (LNET)</vt:lpstr>
      <vt:lpstr>MUX bypass (VNET)</vt:lpstr>
      <vt:lpstr>MUX bypass (Datapath)</vt:lpstr>
      <vt:lpstr>Lab </vt:lpstr>
      <vt:lpstr>Knowledge check</vt:lpstr>
      <vt:lpstr>Understand L3 forwarding</vt:lpstr>
      <vt:lpstr>L3 forwarding</vt:lpstr>
      <vt:lpstr>Lab </vt:lpstr>
      <vt:lpstr>Knowledge check</vt:lpstr>
      <vt:lpstr>Understand outbound NAT</vt:lpstr>
      <vt:lpstr>Outbound NAT</vt:lpstr>
      <vt:lpstr>Knowledge check</vt:lpstr>
      <vt:lpstr>Understand component tracing</vt:lpstr>
      <vt:lpstr>ETW logs</vt:lpstr>
      <vt:lpstr>SLB manager trace logging</vt:lpstr>
      <vt:lpstr>MUX ETW providers</vt:lpstr>
      <vt:lpstr>Host ETW providers</vt:lpstr>
      <vt:lpstr>Event logs</vt:lpstr>
      <vt:lpstr>Lab </vt:lpstr>
      <vt:lpstr>Knowledge check</vt:lpstr>
      <vt:lpstr>Appendix</vt:lpstr>
      <vt:lpstr>Resources</vt:lpstr>
      <vt:lpstr>Knowledge check answers (1 of 2)</vt:lpstr>
      <vt:lpstr>Knowledge check answers (2 of 2)</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Louis Berner (AQUENT LLC)</dc:creator>
  <cp:keywords/>
  <dc:description/>
  <cp:lastModifiedBy>Manika Dhiman (AQUENT LLC)</cp:lastModifiedBy>
  <cp:revision>6</cp:revision>
  <cp:lastPrinted>2023-02-15T20:48:24Z</cp:lastPrinted>
  <dcterms:created xsi:type="dcterms:W3CDTF">2024-04-09T16:34:41Z</dcterms:created>
  <dcterms:modified xsi:type="dcterms:W3CDTF">2024-06-03T15:20:07Z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0x0101007D80E0DA79612B4BADE3BF56A29FF079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